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D32DAE-B48F-4901-9685-A2EFB15AD7A9}">
  <a:tblStyle styleId="{CCD32DAE-B48F-4901-9685-A2EFB15AD7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RobotoMono-bold.fntdata"/><Relationship Id="rId21" Type="http://schemas.openxmlformats.org/officeDocument/2006/relationships/slide" Target="slides/slide14.xml"/><Relationship Id="rId43" Type="http://schemas.openxmlformats.org/officeDocument/2006/relationships/font" Target="fonts/RobotoMono-regular.fntdata"/><Relationship Id="rId24" Type="http://schemas.openxmlformats.org/officeDocument/2006/relationships/slide" Target="slides/slide17.xml"/><Relationship Id="rId46" Type="http://schemas.openxmlformats.org/officeDocument/2006/relationships/font" Target="fonts/RobotoMono-boldItalic.fntdata"/><Relationship Id="rId23" Type="http://schemas.openxmlformats.org/officeDocument/2006/relationships/slide" Target="slides/slide16.xml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26be66b75_2_2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3726be66b75_2_2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5" name="Google Shape;55;g3726be66b75_2_2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26be66b75_6_4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726be66b75_6_4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82" name="Google Shape;282;g3726be66b75_6_4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75a1f0419b_0_2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75a1f0419b_0_2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97" name="Google Shape;297;g375a1f0419b_0_2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26be66b75_9_55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726be66b75_9_55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312" name="Google Shape;312;g3726be66b75_9_55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26be66b75_2_249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726be66b75_2_249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327" name="Google Shape;327;g3726be66b75_2_249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26be66b75_9_16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726be66b75_9_16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343" name="Google Shape;343;g3726be66b75_9_16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726be66b75_2_264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726be66b75_2_264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358" name="Google Shape;358;g3726be66b75_2_264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726be66b75_6_54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3726be66b75_6_54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382" name="Google Shape;382;g3726be66b75_6_54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26be66b75_18_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726be66b75_18_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27" name="Google Shape;427;g3726be66b75_18_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75b784cb6d_9_28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75b784cb6d_9_28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43" name="Google Shape;443;g375b784cb6d_9_28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26be66b75_2_294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726be66b75_2_294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58" name="Google Shape;458;g3726be66b75_2_294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6be66b75_2_20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726be66b75_2_20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74" name="Google Shape;74;g3726be66b75_2_20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5b784cb6d_9_4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375b784cb6d_9_4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69" name="Google Shape;469;g375b784cb6d_9_4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5b784cb6d_6_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75b784cb6d_6_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82" name="Google Shape;482;g375b784cb6d_6_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5b784cb6d_9_16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375b784cb6d_9_16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496" name="Google Shape;496;g375b784cb6d_9_16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75b784cb6d_4_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375b784cb6d_4_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09" name="Google Shape;509;g375b784cb6d_4_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5b784cb6d_9_41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75b784cb6d_9_41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22" name="Google Shape;522;g375b784cb6d_9_41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75b784cb6d_4_17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75b784cb6d_4_17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35" name="Google Shape;535;g375b784cb6d_4_17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5b784cb6d_6_19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375b784cb6d_6_19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48" name="Google Shape;548;g375b784cb6d_6_19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5b784cb6d_8_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375b784cb6d_8_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62" name="Google Shape;562;g375b784cb6d_8_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75b784cb6d_6_36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375b784cb6d_6_36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77" name="Google Shape;577;g375b784cb6d_6_36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5b784cb6d_6_53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375b784cb6d_6_53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591" name="Google Shape;591;g375b784cb6d_6_53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26be66b75_2_41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726be66b75_2_41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96" name="Google Shape;96;g3726be66b75_2_41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726be66b75_2_308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3726be66b75_2_308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606" name="Google Shape;606;g3726be66b75_2_308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726be66b75_2_334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726be66b75_2_334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633" name="Google Shape;633;g3726be66b75_2_334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726be66b75_2_367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3726be66b75_2_367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645" name="Google Shape;645;g3726be66b75_2_367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726be66b75_17_121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3726be66b75_17_121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665" name="Google Shape;665;g3726be66b75_17_121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726be66b75_2_393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3726be66b75_2_393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691" name="Google Shape;691;g3726be66b75_2_393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726be66b75_2_404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3726be66b75_2_404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705" name="Google Shape;705;g3726be66b75_2_404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26be66b75_2_69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726be66b75_2_69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125" name="Google Shape;125;g3726be66b75_2_69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26be66b75_2_106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726be66b75_2_106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163" name="Google Shape;163;g3726be66b75_2_106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26be66b75_2_152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726be66b75_2_152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11" name="Google Shape;211;g3726be66b75_2_152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26be66b75_2_177:notes"/>
          <p:cNvSpPr/>
          <p:nvPr>
            <p:ph idx="2" type="sldImg"/>
          </p:nvPr>
        </p:nvSpPr>
        <p:spPr>
          <a:xfrm>
            <a:off x="411314" y="514402"/>
            <a:ext cx="3292172" cy="138888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726be66b75_2_177:notes"/>
          <p:cNvSpPr txBox="1"/>
          <p:nvPr>
            <p:ph idx="1" type="body"/>
          </p:nvPr>
        </p:nvSpPr>
        <p:spPr>
          <a:xfrm>
            <a:off x="411480" y="1980447"/>
            <a:ext cx="3291840" cy="1620366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37" name="Google Shape;237;g3726be66b75_2_177:notes"/>
          <p:cNvSpPr txBox="1"/>
          <p:nvPr>
            <p:ph idx="12" type="sldNum"/>
          </p:nvPr>
        </p:nvSpPr>
        <p:spPr>
          <a:xfrm>
            <a:off x="2330768" y="3908740"/>
            <a:ext cx="1783080" cy="206475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26be66b75_6_0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726be66b75_6_0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52" name="Google Shape;252;g3726be66b75_6_0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26be66b75_0_36:notes"/>
          <p:cNvSpPr/>
          <p:nvPr>
            <p:ph idx="2" type="sldImg"/>
          </p:nvPr>
        </p:nvSpPr>
        <p:spPr>
          <a:xfrm>
            <a:off x="411314" y="514402"/>
            <a:ext cx="3292200" cy="138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726be66b75_0_36:notes"/>
          <p:cNvSpPr txBox="1"/>
          <p:nvPr>
            <p:ph idx="1" type="body"/>
          </p:nvPr>
        </p:nvSpPr>
        <p:spPr>
          <a:xfrm>
            <a:off x="411480" y="1980447"/>
            <a:ext cx="32919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25" lIns="50275" spcFirstLastPara="1" rIns="50275" wrap="square" tIns="25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 sz="800"/>
          </a:p>
        </p:txBody>
      </p:sp>
      <p:sp>
        <p:nvSpPr>
          <p:cNvPr id="267" name="Google Shape;267;g3726be66b75_0_36:notes"/>
          <p:cNvSpPr txBox="1"/>
          <p:nvPr>
            <p:ph idx="12" type="sldNum"/>
          </p:nvPr>
        </p:nvSpPr>
        <p:spPr>
          <a:xfrm>
            <a:off x="2330768" y="3908740"/>
            <a:ext cx="1783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25125" lIns="50275" spcFirstLastPara="1" rIns="50275" wrap="square" tIns="25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ko" sz="800"/>
              <a:t>‹#›</a:t>
            </a:fld>
            <a:endParaRPr sz="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T6MLVb11dF1YCV51igiDBlxsguJrMkK6/view" TargetMode="External"/><Relationship Id="rId6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6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9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344E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7" name="Google Shape;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0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" name="Google Shape;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200025" y="234325"/>
            <a:ext cx="2190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팀스파르타주식회사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내일배움캠프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480060" y="1817370"/>
            <a:ext cx="7229481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ko" sz="4300"/>
              <a:t>FOX RUN!</a:t>
            </a:r>
            <a:endParaRPr b="0" i="0" sz="4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480060" y="2474595"/>
            <a:ext cx="2463167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5주차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5892170" y="2571750"/>
            <a:ext cx="2868932" cy="931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5892170" y="2571750"/>
            <a:ext cx="1394461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846450" y="2571750"/>
            <a:ext cx="148590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lang="ko" sz="2200">
                <a:solidFill>
                  <a:srgbClr val="FFFFFF"/>
                </a:solidFill>
              </a:rPr>
              <a:t>19</a:t>
            </a: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412362" y="2571750"/>
            <a:ext cx="2000252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공감없조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5654700" y="2988950"/>
            <a:ext cx="33423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" sz="1300"/>
              <a:t>조수호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300"/>
              <a:t>김나경, 조승우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300"/>
              <a:t>하민재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300"/>
              <a:t>주슬기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5897885" y="3257550"/>
            <a:ext cx="897256" cy="24574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5863595" y="3257550"/>
            <a:ext cx="965836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ko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튜터 조OO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480060" y="1577340"/>
            <a:ext cx="7107561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프로젝트 간단 설명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078200" y="3177450"/>
            <a:ext cx="1085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임상우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4" name="Google Shape;2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4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88" name="Google Shape;2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4"/>
          <p:cNvSpPr/>
          <p:nvPr/>
        </p:nvSpPr>
        <p:spPr>
          <a:xfrm>
            <a:off x="485775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90" name="Google Shape;29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/>
          <p:nvPr/>
        </p:nvSpPr>
        <p:spPr>
          <a:xfrm>
            <a:off x="86868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868681" y="1354455"/>
            <a:ext cx="7778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" sz="1100">
                <a:solidFill>
                  <a:srgbClr val="262626"/>
                </a:solidFill>
              </a:rPr>
              <a:t>필수 기능 의사결정 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3" name="Google Shape;293;p24"/>
          <p:cNvGraphicFramePr/>
          <p:nvPr/>
        </p:nvGraphicFramePr>
        <p:xfrm>
          <a:off x="868675" y="16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342425"/>
                <a:gridCol w="4523800"/>
              </a:tblGrid>
              <a:tr h="36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아이템 (먹는) 판정 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IConsumable </a:t>
                      </a:r>
                      <a:r>
                        <a:rPr lang="ko" sz="1100"/>
                        <a:t>인터페이스를 상속 후 GetComponent 시도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협업 과정에서 Tag로 많은 아이템과 젤리를 관리하면 특정 아이템에 태그가 누락이 되거나, 관련 문제가 생겼을때 유지 보수가 어렵다. 유지보수가 편한 인터페이스를 통해, 먹기 가능한 아이템은 전부 인터페이스를 상속받게 하여 충돌 시 관련 컴포넌트를  가져오는 것을 시도하는 과정을 통해 먹는 아이템인지 구별.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리소스 매니저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외부에서는 읽고, 내부에서만 수정 가능한 프로퍼티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리소스 매니저에는 캐릭터의 현재 HP, Speed에 관련 정보들이 담겨있으며, 관련 정보들은 리소스 매니저의 내부에서만 수정 가능하도록 프로퍼티들에 private set을 사용하여 정보를 안전하게 관리하였습니다.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게임 매니저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싱글톤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게임 매니저는 게임의 시작, 재시작, 종료의 기능을 담고 있으며, 여러곳에 편하게 접근하도록 싱글톤화 하였습니다. 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9" name="Google Shape;2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03" name="Google Shape;30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/>
          <p:nvPr/>
        </p:nvSpPr>
        <p:spPr>
          <a:xfrm>
            <a:off x="485775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05" name="Google Shape;30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/>
          <p:nvPr/>
        </p:nvSpPr>
        <p:spPr>
          <a:xfrm>
            <a:off x="86868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868681" y="1354455"/>
            <a:ext cx="7778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" sz="1100">
                <a:solidFill>
                  <a:srgbClr val="262626"/>
                </a:solidFill>
              </a:rPr>
              <a:t>필수기능 의사결정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8" name="Google Shape;308;p25"/>
          <p:cNvGraphicFramePr/>
          <p:nvPr/>
        </p:nvGraphicFramePr>
        <p:xfrm>
          <a:off x="1005850" y="163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406625"/>
                <a:gridCol w="4459600"/>
              </a:tblGrid>
              <a:tr h="37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캐릭터 점프 구현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Rigidbody2D의 velocity 조정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Rigidbody2D를 활용하여 캐릭터에 물리 기반 점프를 구현하면서도, 점프 횟수를 제한하는 시스템을 함께 적용해 2단 점프까지 구현했습니다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5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바닥 체크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Physics2D.OverlapCircle 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확실한 Ground 체크로 점프 초기화 및 낙하 애니메이션 전환이 정확하게 작동되도록 구현했습니다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1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장애물과 충돌 시 피격 처리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OnTriggerEnter2D + 태그/레이어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OnTriggerEnter2D로 충돌 감지 시스템을 구현하고 태그/</a:t>
                      </a:r>
                      <a:r>
                        <a:rPr lang="ko" sz="1100"/>
                        <a:t>레이어로</a:t>
                      </a:r>
                      <a:r>
                        <a:rPr lang="ko" sz="1100"/>
                        <a:t> 충돌 조건을 간단하게 설정이 가능했습니다.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386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무적/깜빡임 처리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Coroutine 사용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피격 시 일정 시간 동안 캐릭터를 무적 상태로 만들고 깜빡이게 하기 위해, 코루틴을 활용해 자연스럽게 연출을 구현했습니다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18" name="Google Shape;31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6"/>
          <p:cNvSpPr/>
          <p:nvPr/>
        </p:nvSpPr>
        <p:spPr>
          <a:xfrm>
            <a:off x="485775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20" name="Google Shape;32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/>
          <p:nvPr/>
        </p:nvSpPr>
        <p:spPr>
          <a:xfrm>
            <a:off x="86868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868681" y="1354455"/>
            <a:ext cx="7778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" sz="1100">
                <a:solidFill>
                  <a:srgbClr val="262626"/>
                </a:solidFill>
              </a:rPr>
              <a:t>도전</a:t>
            </a:r>
            <a:r>
              <a:rPr lang="ko" sz="1100">
                <a:solidFill>
                  <a:srgbClr val="262626"/>
                </a:solidFill>
              </a:rPr>
              <a:t> 기능 의사결정 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3" name="Google Shape;323;p26"/>
          <p:cNvGraphicFramePr/>
          <p:nvPr/>
        </p:nvGraphicFramePr>
        <p:xfrm>
          <a:off x="868675" y="16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342425"/>
                <a:gridCol w="4523800"/>
              </a:tblGrid>
              <a:tr h="36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음향 효과 추가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PlayOneShot()</a:t>
                      </a:r>
                      <a:endParaRPr sz="11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PlayerPrefs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BGM과 효과음들이 중첩되어 재생할 수 있도록 작성했으며,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PlayerPrefs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을 이용해 사용자가 볼륨을 저장할 수 있도록 하기위해 해당 기능을 선택했습니다.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업적 시스템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CanvasGroup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IEnumerator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업적 달성 창이 페이드인/아웃으로 출력되기 위해 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CanvasGroup의 Alpa값을 활용해 투명도를 조절했으며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코루틴을 활용, 해당 효과가 일정 시간동안 재생되도록 작성했습니다.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게임 시작 화면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SceneManager</a:t>
                      </a:r>
                      <a:endParaRPr sz="11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LoadScene()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게임 시작 화면과 본 게임 화면을 명확히 분리하고, 씬 간 전환을 효율적으로 처리하기 위해 해당 기능을 선택했습니다.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29" name="Google Shape;3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7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1085851" y="411480"/>
            <a:ext cx="7589527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(2) 개발 프로세스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33" name="Google Shape;3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7"/>
          <p:cNvSpPr/>
          <p:nvPr/>
        </p:nvSpPr>
        <p:spPr>
          <a:xfrm>
            <a:off x="491491" y="1057275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35" name="Google Shape;33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47" y="1116024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7"/>
          <p:cNvSpPr/>
          <p:nvPr/>
        </p:nvSpPr>
        <p:spPr>
          <a:xfrm>
            <a:off x="874396" y="1015365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</a:t>
            </a: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로젝트 수행 과정이 잘 드러날 수 있도록 가공과정부터 활용까지 전체적인 프로세스를 단계별로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75" y="2198945"/>
            <a:ext cx="28765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917750" y="3415975"/>
            <a:ext cx="31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Miro </a:t>
            </a:r>
            <a:r>
              <a:rPr lang="ko"/>
              <a:t>사이트를 이용한 프로젝트 설계</a:t>
            </a:r>
            <a:endParaRPr/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7860" y="1868462"/>
            <a:ext cx="3576301" cy="295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5" name="Google Shape;3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(2) 개발 프로세스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49" name="Google Shape;34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/>
          <p:nvPr/>
        </p:nvSpPr>
        <p:spPr>
          <a:xfrm>
            <a:off x="491491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51" name="Google Shape;3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47" y="1116024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8"/>
          <p:cNvSpPr/>
          <p:nvPr/>
        </p:nvSpPr>
        <p:spPr>
          <a:xfrm>
            <a:off x="874396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과정이 잘 드러날 수 있도록 가공과정부터 활용까지 전체적인 프로세스를 단계별로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52" y="1890275"/>
            <a:ext cx="4122224" cy="295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8"/>
          <p:cNvSpPr txBox="1"/>
          <p:nvPr/>
        </p:nvSpPr>
        <p:spPr>
          <a:xfrm>
            <a:off x="4901050" y="1890275"/>
            <a:ext cx="35763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 브런치 사용으로 안전한 개발 환경 구축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0" name="Google Shape;3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9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1085851" y="411480"/>
            <a:ext cx="7589527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(2) 개발 프로세스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64" name="Google Shape;36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9"/>
          <p:cNvSpPr/>
          <p:nvPr/>
        </p:nvSpPr>
        <p:spPr>
          <a:xfrm>
            <a:off x="491491" y="1057275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66" name="Google Shape;36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47" y="1116024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9"/>
          <p:cNvSpPr/>
          <p:nvPr/>
        </p:nvSpPr>
        <p:spPr>
          <a:xfrm>
            <a:off x="874396" y="1015365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과정이 잘 드러날 수 있도록 가공과정부터 활용까지 전체적인 프로세스를 단계별로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1574075" y="2571750"/>
            <a:ext cx="852600" cy="8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startUI</a:t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2908300" y="2571750"/>
            <a:ext cx="1659600" cy="8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플레이</a:t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3311800" y="3982875"/>
            <a:ext cx="1026600" cy="8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setting</a:t>
            </a:r>
            <a:r>
              <a:rPr lang="ko"/>
              <a:t>UI</a:t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5687150" y="2571750"/>
            <a:ext cx="1273800" cy="85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GameoverUI</a:t>
            </a:r>
            <a:endParaRPr/>
          </a:p>
        </p:txBody>
      </p:sp>
      <p:cxnSp>
        <p:nvCxnSpPr>
          <p:cNvPr id="372" name="Google Shape;372;p29"/>
          <p:cNvCxnSpPr/>
          <p:nvPr/>
        </p:nvCxnSpPr>
        <p:spPr>
          <a:xfrm rot="10800000">
            <a:off x="3515400" y="3424400"/>
            <a:ext cx="0" cy="55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29"/>
          <p:cNvCxnSpPr/>
          <p:nvPr/>
        </p:nvCxnSpPr>
        <p:spPr>
          <a:xfrm>
            <a:off x="4162250" y="3418425"/>
            <a:ext cx="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29"/>
          <p:cNvCxnSpPr>
            <a:stCxn id="368" idx="3"/>
            <a:endCxn id="369" idx="1"/>
          </p:cNvCxnSpPr>
          <p:nvPr/>
        </p:nvCxnSpPr>
        <p:spPr>
          <a:xfrm>
            <a:off x="2426675" y="2998050"/>
            <a:ext cx="48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29"/>
          <p:cNvCxnSpPr>
            <a:stCxn id="369" idx="3"/>
            <a:endCxn id="371" idx="1"/>
          </p:cNvCxnSpPr>
          <p:nvPr/>
        </p:nvCxnSpPr>
        <p:spPr>
          <a:xfrm>
            <a:off x="4567900" y="2998050"/>
            <a:ext cx="111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29"/>
          <p:cNvCxnSpPr>
            <a:stCxn id="371" idx="0"/>
            <a:endCxn id="368" idx="0"/>
          </p:cNvCxnSpPr>
          <p:nvPr/>
        </p:nvCxnSpPr>
        <p:spPr>
          <a:xfrm rot="5400000">
            <a:off x="4161950" y="410250"/>
            <a:ext cx="600" cy="4323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9"/>
          <p:cNvSpPr txBox="1"/>
          <p:nvPr/>
        </p:nvSpPr>
        <p:spPr>
          <a:xfrm>
            <a:off x="4800825" y="2661175"/>
            <a:ext cx="6534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hp-&gt;0</a:t>
            </a:r>
            <a:endParaRPr/>
          </a:p>
        </p:txBody>
      </p:sp>
      <p:sp>
        <p:nvSpPr>
          <p:cNvPr id="378" name="Google Shape;378;p29"/>
          <p:cNvSpPr txBox="1"/>
          <p:nvPr/>
        </p:nvSpPr>
        <p:spPr>
          <a:xfrm>
            <a:off x="3498400" y="3424407"/>
            <a:ext cx="653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ESC</a:t>
            </a:r>
            <a:r>
              <a:rPr lang="ko"/>
              <a:t>입력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84" name="Google Shape;3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(2) 개발 프로세스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88" name="Google Shape;3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/>
          <p:nvPr/>
        </p:nvSpPr>
        <p:spPr>
          <a:xfrm>
            <a:off x="491491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390" name="Google Shape;39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147" y="1116024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0"/>
          <p:cNvSpPr/>
          <p:nvPr/>
        </p:nvSpPr>
        <p:spPr>
          <a:xfrm>
            <a:off x="874396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과정이 잘 드러날 수 있도록 가공과정부터 활용까지 전체적인 프로세스를 단계별로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30"/>
          <p:cNvGrpSpPr/>
          <p:nvPr/>
        </p:nvGrpSpPr>
        <p:grpSpPr>
          <a:xfrm>
            <a:off x="2700600" y="4151924"/>
            <a:ext cx="1871400" cy="884018"/>
            <a:chOff x="-3836750" y="1461074"/>
            <a:chExt cx="1871400" cy="884018"/>
          </a:xfrm>
        </p:grpSpPr>
        <p:sp>
          <p:nvSpPr>
            <p:cNvPr id="393" name="Google Shape;393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게임 아이템 생성 관리</a:t>
              </a:r>
              <a:endParaRPr sz="1100"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5" name="Google Shape;395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ItemController</a:t>
              </a:r>
              <a:endParaRPr sz="1100"/>
            </a:p>
          </p:txBody>
        </p:sp>
      </p:grpSp>
      <p:grpSp>
        <p:nvGrpSpPr>
          <p:cNvPr id="396" name="Google Shape;396;p30"/>
          <p:cNvGrpSpPr/>
          <p:nvPr/>
        </p:nvGrpSpPr>
        <p:grpSpPr>
          <a:xfrm>
            <a:off x="1763550" y="3141474"/>
            <a:ext cx="1871400" cy="884018"/>
            <a:chOff x="-3836750" y="1461074"/>
            <a:chExt cx="1871400" cy="884018"/>
          </a:xfrm>
        </p:grpSpPr>
        <p:sp>
          <p:nvSpPr>
            <p:cNvPr id="397" name="Google Shape;397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게임 사운드 관리</a:t>
              </a:r>
              <a:endParaRPr sz="1100"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99" name="Google Shape;399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BGM,AudioManager</a:t>
              </a:r>
              <a:endParaRPr sz="1100"/>
            </a:p>
          </p:txBody>
        </p:sp>
      </p:grpSp>
      <p:grpSp>
        <p:nvGrpSpPr>
          <p:cNvPr id="400" name="Google Shape;400;p30"/>
          <p:cNvGrpSpPr/>
          <p:nvPr/>
        </p:nvGrpSpPr>
        <p:grpSpPr>
          <a:xfrm>
            <a:off x="3832550" y="3141474"/>
            <a:ext cx="1871400" cy="884018"/>
            <a:chOff x="-3836750" y="1461074"/>
            <a:chExt cx="1871400" cy="884018"/>
          </a:xfrm>
        </p:grpSpPr>
        <p:sp>
          <p:nvSpPr>
            <p:cNvPr id="401" name="Google Shape;401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게임 자원 관리</a:t>
              </a:r>
              <a:endParaRPr sz="1100"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3" name="Google Shape;403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ResourceManager</a:t>
              </a:r>
              <a:endParaRPr sz="1100"/>
            </a:p>
          </p:txBody>
        </p:sp>
      </p:grpSp>
      <p:grpSp>
        <p:nvGrpSpPr>
          <p:cNvPr id="404" name="Google Shape;404;p30"/>
          <p:cNvGrpSpPr/>
          <p:nvPr/>
        </p:nvGrpSpPr>
        <p:grpSpPr>
          <a:xfrm>
            <a:off x="5901550" y="3141474"/>
            <a:ext cx="1871400" cy="884018"/>
            <a:chOff x="-3836750" y="1461074"/>
            <a:chExt cx="1871400" cy="884018"/>
          </a:xfrm>
        </p:grpSpPr>
        <p:sp>
          <p:nvSpPr>
            <p:cNvPr id="405" name="Google Shape;405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게임 자원 생성</a:t>
              </a:r>
              <a:endParaRPr sz="1100"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07" name="Google Shape;407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ResourceFactory</a:t>
              </a:r>
              <a:endParaRPr sz="1100"/>
            </a:p>
          </p:txBody>
        </p:sp>
      </p:grpSp>
      <p:grpSp>
        <p:nvGrpSpPr>
          <p:cNvPr id="408" name="Google Shape;408;p30"/>
          <p:cNvGrpSpPr/>
          <p:nvPr/>
        </p:nvGrpSpPr>
        <p:grpSpPr>
          <a:xfrm>
            <a:off x="6884763" y="4151924"/>
            <a:ext cx="1871400" cy="884018"/>
            <a:chOff x="-3836750" y="1461074"/>
            <a:chExt cx="1871400" cy="884018"/>
          </a:xfrm>
        </p:grpSpPr>
        <p:sp>
          <p:nvSpPr>
            <p:cNvPr id="409" name="Google Shape;409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장애물 생성 관리</a:t>
              </a:r>
              <a:endParaRPr sz="1100"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1" name="Google Shape;411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ObstacleController</a:t>
              </a:r>
              <a:endParaRPr sz="1100"/>
            </a:p>
          </p:txBody>
        </p:sp>
      </p:grpSp>
      <p:grpSp>
        <p:nvGrpSpPr>
          <p:cNvPr id="412" name="Google Shape;412;p30"/>
          <p:cNvGrpSpPr/>
          <p:nvPr/>
        </p:nvGrpSpPr>
        <p:grpSpPr>
          <a:xfrm>
            <a:off x="570150" y="4151924"/>
            <a:ext cx="1871400" cy="884018"/>
            <a:chOff x="-3836750" y="1461074"/>
            <a:chExt cx="1871400" cy="884018"/>
          </a:xfrm>
        </p:grpSpPr>
        <p:sp>
          <p:nvSpPr>
            <p:cNvPr id="413" name="Google Shape;413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자동 이동 관리</a:t>
              </a:r>
              <a:endParaRPr sz="1100"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5" name="Google Shape;415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BaseMover</a:t>
              </a:r>
              <a:endParaRPr sz="1100"/>
            </a:p>
          </p:txBody>
        </p:sp>
      </p:grpSp>
      <p:grpSp>
        <p:nvGrpSpPr>
          <p:cNvPr id="416" name="Google Shape;416;p30"/>
          <p:cNvGrpSpPr/>
          <p:nvPr/>
        </p:nvGrpSpPr>
        <p:grpSpPr>
          <a:xfrm>
            <a:off x="4831050" y="4109786"/>
            <a:ext cx="1871400" cy="884018"/>
            <a:chOff x="-3836750" y="1461074"/>
            <a:chExt cx="1871400" cy="884018"/>
          </a:xfrm>
        </p:grpSpPr>
        <p:sp>
          <p:nvSpPr>
            <p:cNvPr id="417" name="Google Shape;417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UI관리</a:t>
              </a:r>
              <a:endParaRPr sz="1100"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19" name="Google Shape;419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1"/>
                  </a:solidFill>
                </a:rPr>
                <a:t>UIManager</a:t>
              </a:r>
              <a:endParaRPr sz="1100"/>
            </a:p>
          </p:txBody>
        </p:sp>
      </p:grpSp>
      <p:grpSp>
        <p:nvGrpSpPr>
          <p:cNvPr id="420" name="Google Shape;420;p30"/>
          <p:cNvGrpSpPr/>
          <p:nvPr/>
        </p:nvGrpSpPr>
        <p:grpSpPr>
          <a:xfrm>
            <a:off x="3832550" y="1838799"/>
            <a:ext cx="1871400" cy="884018"/>
            <a:chOff x="-3836750" y="1461074"/>
            <a:chExt cx="1871400" cy="884018"/>
          </a:xfrm>
        </p:grpSpPr>
        <p:sp>
          <p:nvSpPr>
            <p:cNvPr id="421" name="Google Shape;421;p30"/>
            <p:cNvSpPr/>
            <p:nvPr/>
          </p:nvSpPr>
          <p:spPr>
            <a:xfrm>
              <a:off x="-3836750" y="1543791"/>
              <a:ext cx="1871400" cy="8013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게임 기초 기능 관리</a:t>
              </a:r>
              <a:endParaRPr sz="1100"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-3759201" y="1461074"/>
              <a:ext cx="1659300" cy="199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423" name="Google Shape;423;p30"/>
            <p:cNvSpPr txBox="1"/>
            <p:nvPr/>
          </p:nvSpPr>
          <p:spPr>
            <a:xfrm>
              <a:off x="-3759201" y="1461902"/>
              <a:ext cx="1659300" cy="1983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56075" lIns="56075" spcFirstLastPara="1" rIns="56075" wrap="square" tIns="560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/>
                <a:t>GameManager</a:t>
              </a:r>
              <a:endParaRPr sz="11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29" name="Google Shape;4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1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1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(3) 트러블슈팅, 유저테스트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33" name="Google Shape;43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1"/>
          <p:cNvSpPr/>
          <p:nvPr/>
        </p:nvSpPr>
        <p:spPr>
          <a:xfrm>
            <a:off x="474346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435" name="Google Shape;43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453" y="1116024"/>
            <a:ext cx="102983" cy="13697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/>
          <p:nvPr/>
        </p:nvSpPr>
        <p:spPr>
          <a:xfrm>
            <a:off x="85725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서승우 트러블 슈팅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1"/>
          <p:cNvSpPr txBox="1"/>
          <p:nvPr/>
        </p:nvSpPr>
        <p:spPr>
          <a:xfrm>
            <a:off x="445775" y="1320075"/>
            <a:ext cx="7952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발생 문제 -1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HP바 구현 문제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기존 접근→ HP바를 UIimage로 제작후 이미지타입을 이용해 게이지처럼 보이도록 시도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HP바 UI를 이미지로 제작하려는데 이미지가 깨지는 현상 발생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해결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HP바의 제작 방식 변경</a:t>
            </a:r>
            <a:endParaRPr sz="900">
              <a:solidFill>
                <a:schemeClr val="dk1"/>
              </a:solidFill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UIimage가 아닌 Slider기능을 이용해 이미지를 사용하지 않고 HP바 제작. 기능을 구현하였다.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38" name="Google Shape;4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4575" y="2695012"/>
            <a:ext cx="4498007" cy="27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1"/>
          <p:cNvSpPr txBox="1"/>
          <p:nvPr/>
        </p:nvSpPr>
        <p:spPr>
          <a:xfrm>
            <a:off x="3453600" y="3045375"/>
            <a:ext cx="55671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>
                <a:solidFill>
                  <a:schemeClr val="dk1"/>
                </a:solidFill>
              </a:rPr>
              <a:t>발생문제 -2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백그라운드 스프라이트 사이 실금 발생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기존 접근 -&gt; transform을 조정해 -32x 좌표로 배경이 도착시 +32좌표로 이동하는 방식으로 루프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백그라운드의 스프라이트 사이사이 실금이 생기는 현상 발행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ko" sz="1200">
                <a:solidFill>
                  <a:schemeClr val="dk1"/>
                </a:solidFill>
              </a:rPr>
              <a:t>해결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이동 매커니즘 변경</a:t>
            </a:r>
            <a:endParaRPr sz="1200">
              <a:solidFill>
                <a:schemeClr val="dk1"/>
              </a:solidFill>
            </a:endParaRPr>
          </a:p>
          <a:p>
            <a: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ko" sz="1200">
                <a:solidFill>
                  <a:schemeClr val="dk1"/>
                </a:solidFill>
              </a:rPr>
              <a:t>배경 좌표 도달시 64x좌표 만큼 이동하는 방식으로 변경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5" name="Google Shape;44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2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2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48" name="Google Shape;44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575" y="1528875"/>
            <a:ext cx="40023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2"/>
          <p:cNvSpPr txBox="1"/>
          <p:nvPr/>
        </p:nvSpPr>
        <p:spPr>
          <a:xfrm>
            <a:off x="5144650" y="1516213"/>
            <a:ext cx="3396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 u="sng"/>
              <a:t>문제</a:t>
            </a:r>
            <a:r>
              <a:rPr lang="ko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간혹 점프 이후 땅에 착지했음에도 jump 애니메이터 트리거가 초기화되지 않은 상태 발생</a:t>
            </a:r>
            <a:r>
              <a:rPr lang="ko"/>
              <a:t>. </a:t>
            </a:r>
            <a:endParaRPr/>
          </a:p>
        </p:txBody>
      </p:sp>
      <p:sp>
        <p:nvSpPr>
          <p:cNvPr id="451" name="Google Shape;451;p32"/>
          <p:cNvSpPr txBox="1"/>
          <p:nvPr/>
        </p:nvSpPr>
        <p:spPr>
          <a:xfrm>
            <a:off x="5144650" y="2455388"/>
            <a:ext cx="29538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 u="sng">
                <a:solidFill>
                  <a:schemeClr val="dk1"/>
                </a:solidFill>
              </a:rPr>
              <a:t>해결 방법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낙하 상태(</a:t>
            </a:r>
            <a:r>
              <a:rPr lang="ko" sz="1200">
                <a:solidFill>
                  <a:srgbClr val="188038"/>
                </a:solidFill>
              </a:rPr>
              <a:t>isFalling == true</a:t>
            </a:r>
            <a:r>
              <a:rPr lang="ko" sz="1200">
                <a:solidFill>
                  <a:schemeClr val="dk1"/>
                </a:solidFill>
              </a:rPr>
              <a:t>)를 감지했을 때 </a:t>
            </a:r>
            <a:r>
              <a:rPr lang="ko" sz="1200">
                <a:solidFill>
                  <a:srgbClr val="188038"/>
                </a:solidFill>
              </a:rPr>
              <a:t>Jump</a:t>
            </a:r>
            <a:r>
              <a:rPr lang="ko" sz="1200">
                <a:solidFill>
                  <a:schemeClr val="dk1"/>
                </a:solidFill>
              </a:rPr>
              <a:t> 트리거를 직접적으로 초기화</a:t>
            </a:r>
            <a:br>
              <a:rPr lang="ko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이 코드를 통해 애니메이션 상태 전환이 자연스럽게 이루어짐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2" name="Google Shape;452;p32"/>
          <p:cNvSpPr txBox="1"/>
          <p:nvPr/>
        </p:nvSpPr>
        <p:spPr>
          <a:xfrm>
            <a:off x="5144650" y="3810125"/>
            <a:ext cx="25899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 u="sng"/>
              <a:t>결과</a:t>
            </a:r>
            <a:endParaRPr b="1" sz="12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애니메이 트리거가 꼬이는 현상 해결</a:t>
            </a:r>
            <a:endParaRPr sz="1200" u="sng"/>
          </a:p>
        </p:txBody>
      </p:sp>
      <p:sp>
        <p:nvSpPr>
          <p:cNvPr id="453" name="Google Shape;453;p32"/>
          <p:cNvSpPr/>
          <p:nvPr/>
        </p:nvSpPr>
        <p:spPr>
          <a:xfrm>
            <a:off x="1085850" y="411475"/>
            <a:ext cx="81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>
                <a:solidFill>
                  <a:schemeClr val="dk1"/>
                </a:solidFill>
              </a:rPr>
              <a:t>프로젝트 수행 경과 - (3) 트러블슈팅 </a:t>
            </a:r>
            <a:r>
              <a:rPr lang="ko" sz="2200"/>
              <a:t>점프 </a:t>
            </a:r>
            <a:r>
              <a:rPr lang="ko" sz="2200"/>
              <a:t>애니메이터 </a:t>
            </a:r>
            <a:r>
              <a:rPr lang="ko" sz="2200"/>
              <a:t>처리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518576" y="101111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조수호 </a:t>
            </a:r>
            <a:r>
              <a:rPr lang="ko"/>
              <a:t>트러블 슈팅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60" name="Google Shape;4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3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3"/>
          <p:cNvSpPr/>
          <p:nvPr/>
        </p:nvSpPr>
        <p:spPr>
          <a:xfrm>
            <a:off x="1085851" y="411480"/>
            <a:ext cx="7549522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(4) 발표영상, 이미지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64" name="Google Shape;4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3" title="2025-08-05 10-51-18 (1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650" y="1066800"/>
            <a:ext cx="7549526" cy="35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588645" y="520065"/>
            <a:ext cx="1834516" cy="8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ko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4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126234" y="12573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4080514" y="12573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720594" y="12115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126234" y="1880235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080514" y="1880235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720594" y="1834515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126234" y="250317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080514" y="250317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720594" y="245745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126234" y="3126105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080514" y="3126105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720594" y="3080385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4126234" y="374904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080514" y="374904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720594" y="370332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71" name="Google Shape;4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4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74" name="Google Shape;4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4"/>
          <p:cNvSpPr/>
          <p:nvPr/>
        </p:nvSpPr>
        <p:spPr>
          <a:xfrm>
            <a:off x="3750425" y="281922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900"/>
              <a:t>리스트로 장애물에 대한 정보를 저장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foreach문을 통해 리스트에 있는 모든 정보를 순차적으로 돌면서 그 숫자에 맞는 장애물을 세팅합니다.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델리게이트 이벤트 구조를 통해 관련 데이터를 아이템 배치하는 클래스, 젤리를 배치하는 클래스에게 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같은 타이밍에 올바른 데이터가 출력될 수 있도록 했습니다. 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76" name="Google Shape;476;p34" title="ray-so-expor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6349" y="2401650"/>
            <a:ext cx="4028349" cy="23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4" title="ray-so-export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00" y="457198"/>
            <a:ext cx="9144003" cy="260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/>
          <p:nvPr/>
        </p:nvSpPr>
        <p:spPr>
          <a:xfrm>
            <a:off x="1085850" y="411475"/>
            <a:ext cx="4859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>
                <a:solidFill>
                  <a:schemeClr val="dk1"/>
                </a:solidFill>
              </a:rPr>
              <a:t>구현 기능 설명- </a:t>
            </a:r>
            <a:r>
              <a:rPr lang="ko" sz="2200"/>
              <a:t>장애물 배치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84" name="Google Shape;4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5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87" name="Google Shape;48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5"/>
          <p:cNvSpPr/>
          <p:nvPr/>
        </p:nvSpPr>
        <p:spPr>
          <a:xfrm>
            <a:off x="5468125" y="247377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89" name="Google Shape;489;p35" title="ray-so-export (10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75" y="1114775"/>
            <a:ext cx="4809124" cy="36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5"/>
          <p:cNvSpPr txBox="1"/>
          <p:nvPr/>
        </p:nvSpPr>
        <p:spPr>
          <a:xfrm>
            <a:off x="5812950" y="1745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&lt;HP바&gt;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Slider UI를 사용해서 HP가 변할 때마다 실시간으로 반영되도록 하여 플레이어가 자신의 HP를 바로 알 수 있게 해두었습니다.</a:t>
            </a:r>
            <a:endParaRPr/>
          </a:p>
        </p:txBody>
      </p:sp>
      <p:pic>
        <p:nvPicPr>
          <p:cNvPr id="491" name="Google Shape;491;p35" title="스크린샷 2025-08-05 10510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845" y="1572625"/>
            <a:ext cx="2302843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HP 바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98" name="Google Shape;49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6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1" name="Google Shape;50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6"/>
          <p:cNvSpPr/>
          <p:nvPr/>
        </p:nvSpPr>
        <p:spPr>
          <a:xfrm>
            <a:off x="5470625" y="2793650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너무 많은 장애물 오브젝트를 만들면 성능 저하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&gt;&gt; 오브젝트 풀링 시스템을 통해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특정 시간이 지나면 오브젝트들이 풀에 반납되고,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/>
              <a:t>이를 재사용하는 방법으로 코드를 구성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3" name="Google Shape;503;p36" title="ray-so-export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25" y="1222888"/>
            <a:ext cx="5122002" cy="28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6" title="ray-so-export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525" y="925725"/>
            <a:ext cx="3795200" cy="13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6"/>
          <p:cNvSpPr/>
          <p:nvPr/>
        </p:nvSpPr>
        <p:spPr>
          <a:xfrm>
            <a:off x="1085850" y="411475"/>
            <a:ext cx="4859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오브젝트 풀링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11" name="Google Shape;51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7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14" name="Google Shape;51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7"/>
          <p:cNvSpPr/>
          <p:nvPr/>
        </p:nvSpPr>
        <p:spPr>
          <a:xfrm>
            <a:off x="5447825" y="2480550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>
            <a:off x="1085850" y="411475"/>
            <a:ext cx="4859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OnTriggerEnter2D 충돌처리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250" y="1183000"/>
            <a:ext cx="4717449" cy="356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7"/>
          <p:cNvSpPr txBox="1"/>
          <p:nvPr/>
        </p:nvSpPr>
        <p:spPr>
          <a:xfrm>
            <a:off x="5782400" y="1316550"/>
            <a:ext cx="24702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OnTriggerEnter2D로 충돌을 감지하고, 태그와 레이어를 활용해서 장애물인지, 아이템인지, 젤리인지 구분해서 처리하도록 했어요.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충돌한 오브젝트에 IConsumable 인터페이스가 붙어 있으면 eat 함수 실행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예: 점수 증가, 속도 증가, 체력 회복 등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4" name="Google Shape;52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8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27" name="Google Shape;52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8"/>
          <p:cNvSpPr txBox="1"/>
          <p:nvPr/>
        </p:nvSpPr>
        <p:spPr>
          <a:xfrm>
            <a:off x="6082650" y="1997050"/>
            <a:ext cx="29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 txBox="1"/>
          <p:nvPr/>
        </p:nvSpPr>
        <p:spPr>
          <a:xfrm>
            <a:off x="5220050" y="1089875"/>
            <a:ext cx="33183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CanvasGroup의 Alpha 조절을 통해 UI를 </a:t>
            </a:r>
            <a:r>
              <a:rPr i="1" lang="ko" sz="1300">
                <a:solidFill>
                  <a:schemeClr val="dk1"/>
                </a:solidFill>
              </a:rPr>
              <a:t>페이드 인</a:t>
            </a:r>
            <a:r>
              <a:rPr lang="ko" sz="1300">
                <a:solidFill>
                  <a:schemeClr val="dk1"/>
                </a:solidFill>
              </a:rPr>
              <a:t> 시각 효과로 자연스럽게 등장시킴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Coroutine과 yield를 활용해 </a:t>
            </a:r>
            <a:r>
              <a:rPr i="1" lang="ko" sz="1300">
                <a:solidFill>
                  <a:schemeClr val="dk1"/>
                </a:solidFill>
              </a:rPr>
              <a:t>프레임 기반 애니메이션</a:t>
            </a:r>
            <a:r>
              <a:rPr lang="ko" sz="1300">
                <a:solidFill>
                  <a:schemeClr val="dk1"/>
                </a:solidFill>
              </a:rPr>
              <a:t> 및 </a:t>
            </a:r>
            <a:r>
              <a:rPr i="1" lang="ko" sz="1300">
                <a:solidFill>
                  <a:schemeClr val="dk1"/>
                </a:solidFill>
              </a:rPr>
              <a:t>일시 정지 시간 제어</a:t>
            </a:r>
            <a:r>
              <a:rPr lang="ko" sz="1300">
                <a:solidFill>
                  <a:schemeClr val="dk1"/>
                </a:solidFill>
              </a:rPr>
              <a:t> 구현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300">
                <a:solidFill>
                  <a:schemeClr val="dk1"/>
                </a:solidFill>
              </a:rPr>
              <a:t>일정 시간 후 페이드 아웃 처리 → SetActive(false)로 UI 오브젝트를 비활성화함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88" y="1017225"/>
            <a:ext cx="4766884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8"/>
          <p:cNvSpPr/>
          <p:nvPr/>
        </p:nvSpPr>
        <p:spPr>
          <a:xfrm>
            <a:off x="1085850" y="411475"/>
            <a:ext cx="4859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업적UI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37" name="Google Shape;53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9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40" name="Google Shape;54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/>
          <p:nvPr/>
        </p:nvSpPr>
        <p:spPr>
          <a:xfrm>
            <a:off x="1085850" y="411475"/>
            <a:ext cx="4859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OverlapCircle 바닥인식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00" y="1445078"/>
            <a:ext cx="4523777" cy="13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9"/>
          <p:cNvSpPr txBox="1"/>
          <p:nvPr/>
        </p:nvSpPr>
        <p:spPr>
          <a:xfrm>
            <a:off x="1253375" y="30663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Physics2D.OverlapCircle()</a:t>
            </a:r>
            <a:r>
              <a:rPr lang="ko" sz="1100">
                <a:solidFill>
                  <a:schemeClr val="dk1"/>
                </a:solidFill>
              </a:rPr>
              <a:t>은 해당 위치 주변에 원형 영역 을 만들어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그 안에 </a:t>
            </a:r>
            <a:r>
              <a:rPr lang="ko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groundLayer</a:t>
            </a:r>
            <a:r>
              <a:rPr lang="ko" sz="1100">
                <a:solidFill>
                  <a:schemeClr val="dk1"/>
                </a:solidFill>
              </a:rPr>
              <a:t>로 지정된 레이어의 Collider가 있는지 보고 return collider != null; 해당 코드로 collider이 존재하면 -&gt; true 아니면 false 로 캐릭터가 바닥에 닿았는지 판별합니다</a:t>
            </a:r>
            <a:endParaRPr sz="1150">
              <a:solidFill>
                <a:schemeClr val="dk1"/>
              </a:solidFill>
              <a:highlight>
                <a:srgbClr val="F8F8F8"/>
              </a:highlight>
            </a:endParaRPr>
          </a:p>
        </p:txBody>
      </p:sp>
      <p:pic>
        <p:nvPicPr>
          <p:cNvPr id="544" name="Google Shape;5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2452" y="1445075"/>
            <a:ext cx="23907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50" name="Google Shape;55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0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0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3" name="Google Shape;5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/>
          <p:nvPr/>
        </p:nvSpPr>
        <p:spPr>
          <a:xfrm>
            <a:off x="5468125" y="247377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5" name="Google Shape;555;p40"/>
          <p:cNvSpPr txBox="1"/>
          <p:nvPr/>
        </p:nvSpPr>
        <p:spPr>
          <a:xfrm>
            <a:off x="5812950" y="2473775"/>
            <a:ext cx="2391600" cy="22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&lt;설정창&gt;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ESC 키를 누르면 바로 설정 화면이 나타나도록 했어요. 설정을 확인한 다음에도 자연스럽게 게임으로 돌아갈 수 있게 만들었습니다.</a:t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설정창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40" title="ray-so-export (1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50" y="1308750"/>
            <a:ext cx="5163325" cy="34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0" title="스크린샷 2025-08-05 10573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700" y="1039875"/>
            <a:ext cx="2896425" cy="19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64" name="Google Shape;5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1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1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67" name="Google Shape;56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1"/>
          <p:cNvSpPr/>
          <p:nvPr/>
        </p:nvSpPr>
        <p:spPr>
          <a:xfrm>
            <a:off x="5468125" y="247377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9" name="Google Shape;569;p41"/>
          <p:cNvSpPr txBox="1"/>
          <p:nvPr/>
        </p:nvSpPr>
        <p:spPr>
          <a:xfrm>
            <a:off x="6215725" y="1705525"/>
            <a:ext cx="22053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&lt;</a:t>
            </a: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사운드 조절</a:t>
            </a: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&gt;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ESC 키를 누르면 </a:t>
            </a:r>
            <a:r>
              <a:rPr lang="ko" sz="1150">
                <a:solidFill>
                  <a:srgbClr val="1D1C1D"/>
                </a:solidFill>
                <a:highlight>
                  <a:srgbClr val="FFFFFF"/>
                </a:highlight>
              </a:rPr>
              <a:t>나오는 설정 화면에서 사운드 조절 기능을 추가해서, BGM으로는 배경음을, 그리고 Volume에서는 점프할때 나는 소리리나 아이템을 먹을 때 나오는 소리를 슬라이더 방식으로 조절할 수 있게 해두었습니다.</a:t>
            </a: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설정창 - </a:t>
            </a:r>
            <a:r>
              <a:rPr lang="ko" sz="2200"/>
              <a:t>오디오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41" title="스크린샷 2025-08-05 10573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00" y="1128425"/>
            <a:ext cx="2429049" cy="16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00" y="2882488"/>
            <a:ext cx="2429050" cy="148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1" title="ray-so-export (16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4125" y="971450"/>
            <a:ext cx="2811617" cy="31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79" name="Google Shape;5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2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2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82" name="Google Shape;58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2"/>
          <p:cNvSpPr/>
          <p:nvPr/>
        </p:nvSpPr>
        <p:spPr>
          <a:xfrm>
            <a:off x="5468125" y="247377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4" name="Google Shape;584;p42"/>
          <p:cNvSpPr txBox="1"/>
          <p:nvPr/>
        </p:nvSpPr>
        <p:spPr>
          <a:xfrm>
            <a:off x="5812950" y="2854675"/>
            <a:ext cx="2142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&lt;UI 매니저 (싱글톤 패턴)&gt;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1D1C1D"/>
                </a:solidFill>
                <a:highlight>
                  <a:srgbClr val="F8F8F8"/>
                </a:highlight>
              </a:rPr>
              <a:t>여러 개의 UI가 동시에 나타나면서 충돌하는 걸 방지하기 위해 싱글톤 패턴을 사용했어요. currentState라는 변수로 현재 어떤 UI가 활성화되어 있는지 관리합니다.</a:t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585" name="Google Shape;585;p42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UI 매니저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Google Shape;586;p42" title="ray-so-export (14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876" y="1445073"/>
            <a:ext cx="4075602" cy="12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2" title="ray-so-export (1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120" y="1719400"/>
            <a:ext cx="4298419" cy="2669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93" name="Google Shape;5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3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3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96" name="Google Shape;5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3"/>
          <p:cNvSpPr/>
          <p:nvPr/>
        </p:nvSpPr>
        <p:spPr>
          <a:xfrm>
            <a:off x="5468125" y="2473775"/>
            <a:ext cx="4894800" cy="17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600"/>
              <a:t>{</a:t>
            </a:r>
            <a:endParaRPr sz="600"/>
          </a:p>
          <a:p>
            <a:pPr indent="0" lvl="0" marL="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 txBox="1"/>
          <p:nvPr/>
        </p:nvSpPr>
        <p:spPr>
          <a:xfrm>
            <a:off x="5812950" y="2854675"/>
            <a:ext cx="21423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sp>
        <p:nvSpPr>
          <p:cNvPr id="599" name="Google Shape;599;p43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" sz="2200"/>
              <a:t>게임오버 화면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43" title="스크린샷 2025-08-05 11031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25" y="1074573"/>
            <a:ext cx="2825000" cy="219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3"/>
          <p:cNvSpPr txBox="1"/>
          <p:nvPr/>
        </p:nvSpPr>
        <p:spPr>
          <a:xfrm>
            <a:off x="5596355" y="3176175"/>
            <a:ext cx="23589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875" lIns="71875" spcFirstLastPara="1" rIns="71875" wrap="square" tIns="7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4">
                <a:solidFill>
                  <a:srgbClr val="1D1C1D"/>
                </a:solidFill>
                <a:highlight>
                  <a:srgbClr val="FFFFFF"/>
                </a:highlight>
              </a:rPr>
              <a:t>&lt;</a:t>
            </a:r>
            <a:r>
              <a:rPr lang="ko" sz="1104">
                <a:solidFill>
                  <a:srgbClr val="1D1C1D"/>
                </a:solidFill>
                <a:highlight>
                  <a:srgbClr val="FFFFFF"/>
                </a:highlight>
              </a:rPr>
              <a:t>게임오버 화면&gt;</a:t>
            </a:r>
            <a:endParaRPr sz="1104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4">
                <a:solidFill>
                  <a:srgbClr val="1D1C1D"/>
                </a:solidFill>
                <a:highlight>
                  <a:srgbClr val="FFFFFF"/>
                </a:highlight>
              </a:rPr>
              <a:t>HP가 0이 되는 순간 자동으로 게임오버 화면이 나타나며, 여기에 다시 시작할 수 있는 버튼도 함께 배치해서 편의성을 높였습니다.</a:t>
            </a:r>
            <a:endParaRPr sz="1104">
              <a:solidFill>
                <a:srgbClr val="1D1C1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4">
              <a:solidFill>
                <a:srgbClr val="1D1C1D"/>
              </a:solidFill>
              <a:highlight>
                <a:srgbClr val="FFFFFF"/>
              </a:highlight>
            </a:endParaRPr>
          </a:p>
        </p:txBody>
      </p:sp>
      <p:pic>
        <p:nvPicPr>
          <p:cNvPr id="602" name="Google Shape;602;p43" title="ray-so-export (15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50" y="1153175"/>
            <a:ext cx="4243379" cy="3924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1085851" y="4114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594361" y="118872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104" name="Google Shape;10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184" y="1247380"/>
            <a:ext cx="82572" cy="135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/>
          <p:nvPr/>
        </p:nvSpPr>
        <p:spPr>
          <a:xfrm>
            <a:off x="977266" y="1146810"/>
            <a:ext cx="344424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/>
              <a:t>쿠키런 레퍼런스의 게임 제작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977266" y="1485900"/>
            <a:ext cx="3429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주제의 특화 포인트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기존 유사 서비스와 차별화된 내용 제시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594361" y="208026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108" name="Google Shape;10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017" y="2139009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977266" y="2038350"/>
            <a:ext cx="344424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내용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977266" y="2377440"/>
            <a:ext cx="3429003" cy="21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필수 기능 일괄 구현</a:t>
            </a:r>
            <a:br>
              <a:rPr lang="ko" sz="1100"/>
            </a:br>
            <a:r>
              <a:rPr lang="ko" sz="1100"/>
              <a:t>도전 기능: 배경음악과 사운드, 게임시작화면,도전과제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594361" y="2726055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112" name="Google Shape;11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469" y="2784804"/>
            <a:ext cx="102982" cy="13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977266" y="2684145"/>
            <a:ext cx="344424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 장비 및 재료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977266" y="3023235"/>
            <a:ext cx="3429003" cy="21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기획(MIRO), 유니티 ,비주얼스튜디오2022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594361" y="332613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116" name="Google Shape;11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4141" y="3384717"/>
            <a:ext cx="116010" cy="13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977266" y="3284220"/>
            <a:ext cx="344424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구조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594361" y="374904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119" name="Google Shape;119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976" y="3815106"/>
            <a:ext cx="101906" cy="1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977266" y="3707130"/>
            <a:ext cx="344424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활용 방안 및 기대 효과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977266" y="4051945"/>
            <a:ext cx="3429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08" name="Google Shape;60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4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1085851" y="411480"/>
            <a:ext cx="3366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12" name="Google Shape;61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/>
          <p:nvPr/>
        </p:nvSpPr>
        <p:spPr>
          <a:xfrm>
            <a:off x="485775" y="1017270"/>
            <a:ext cx="81438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 결과물에 대한 프로젝트 기획 의도와의 부합 정도 및 실무 활용 가능 정도, 달성도, 완성도 등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    개개인 별로 자체적인 평가 의견과 느낀 점을 작성해주세요.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4"/>
          <p:cNvSpPr/>
          <p:nvPr/>
        </p:nvSpPr>
        <p:spPr>
          <a:xfrm>
            <a:off x="508635" y="1623060"/>
            <a:ext cx="3800400" cy="1160100"/>
          </a:xfrm>
          <a:prstGeom prst="roundRect">
            <a:avLst>
              <a:gd fmla="val 1489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4800604" y="1623060"/>
            <a:ext cx="3800400" cy="1160100"/>
          </a:xfrm>
          <a:prstGeom prst="roundRect">
            <a:avLst>
              <a:gd fmla="val 1489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508635" y="3023235"/>
            <a:ext cx="3800400" cy="1160100"/>
          </a:xfrm>
          <a:prstGeom prst="roundRect">
            <a:avLst>
              <a:gd fmla="val 1489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4800604" y="3023235"/>
            <a:ext cx="3800400" cy="1160100"/>
          </a:xfrm>
          <a:prstGeom prst="roundRect">
            <a:avLst>
              <a:gd fmla="val 1489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4"/>
          <p:cNvSpPr/>
          <p:nvPr/>
        </p:nvSpPr>
        <p:spPr>
          <a:xfrm>
            <a:off x="481965" y="1596390"/>
            <a:ext cx="38538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 기획의 관점에서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8344E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프로젝트 결과물에 대한 완성도 평가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(10점 만점)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4"/>
          <p:cNvSpPr/>
          <p:nvPr/>
        </p:nvSpPr>
        <p:spPr>
          <a:xfrm>
            <a:off x="4773934" y="2996565"/>
            <a:ext cx="38538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결과물의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8344E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추후 개선점이나 보완할 점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내용정리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4"/>
          <p:cNvSpPr/>
          <p:nvPr/>
        </p:nvSpPr>
        <p:spPr>
          <a:xfrm>
            <a:off x="481965" y="2990850"/>
            <a:ext cx="38538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프로젝트를 수행하면서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8344E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느낀 점이나 경험한 성과</a:t>
            </a: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(경력 계획 등과 연관)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4"/>
          <p:cNvSpPr/>
          <p:nvPr/>
        </p:nvSpPr>
        <p:spPr>
          <a:xfrm>
            <a:off x="4780919" y="1597660"/>
            <a:ext cx="38514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 또는 우리 팀이 </a:t>
            </a:r>
            <a:r>
              <a:rPr b="0" i="0" lang="ko" sz="13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잘한 부분과 아쉬운 점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ex) 랜더링 속도 측정 결과, OO%로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결과도 향상을 위해 추후 개선 필요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4"/>
          <p:cNvSpPr/>
          <p:nvPr/>
        </p:nvSpPr>
        <p:spPr>
          <a:xfrm>
            <a:off x="725806" y="1623060"/>
            <a:ext cx="331500" cy="3315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4"/>
          <p:cNvSpPr/>
          <p:nvPr/>
        </p:nvSpPr>
        <p:spPr>
          <a:xfrm>
            <a:off x="695326" y="1592580"/>
            <a:ext cx="3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5023490" y="1623060"/>
            <a:ext cx="331500" cy="3315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4993009" y="1592580"/>
            <a:ext cx="3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5023490" y="3017520"/>
            <a:ext cx="331500" cy="3315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4"/>
          <p:cNvSpPr/>
          <p:nvPr/>
        </p:nvSpPr>
        <p:spPr>
          <a:xfrm>
            <a:off x="4993009" y="2987040"/>
            <a:ext cx="3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44"/>
          <p:cNvSpPr/>
          <p:nvPr/>
        </p:nvSpPr>
        <p:spPr>
          <a:xfrm>
            <a:off x="725806" y="3017520"/>
            <a:ext cx="331500" cy="3315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4"/>
          <p:cNvSpPr/>
          <p:nvPr/>
        </p:nvSpPr>
        <p:spPr>
          <a:xfrm>
            <a:off x="695326" y="2987040"/>
            <a:ext cx="3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5" name="Google Shape;6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5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5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5"/>
          <p:cNvSpPr/>
          <p:nvPr/>
        </p:nvSpPr>
        <p:spPr>
          <a:xfrm>
            <a:off x="1085851" y="411480"/>
            <a:ext cx="7589527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 (1) 프로젝트 결과물에 대한 완성도 평가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9" name="Google Shape;6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5"/>
          <p:cNvSpPr/>
          <p:nvPr/>
        </p:nvSpPr>
        <p:spPr>
          <a:xfrm>
            <a:off x="485775" y="1045845"/>
            <a:ext cx="8143882" cy="217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▶ 개개인 별로 자체적인 평가 의견과 느낀 점을 작성해주세요.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41" name="Google Shape;641;p45"/>
          <p:cNvGraphicFramePr/>
          <p:nvPr/>
        </p:nvGraphicFramePr>
        <p:xfrm>
          <a:off x="872425" y="118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90600"/>
                <a:gridCol w="1747650"/>
                <a:gridCol w="4100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이름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평가 점수(10점 만점)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평가 점수 사유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김나경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8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기본적으로 주어진 기능들은 충실하게 구현했지만, 추가하고 싶은 모든 기능을 전부 추가하지는 못해 아쉬웠다. </a:t>
                      </a:r>
                      <a:endParaRPr sz="1200"/>
                    </a:p>
                  </a:txBody>
                  <a:tcPr marT="91425" marB="91425" marR="91425" marL="91425" anchor="ctr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하민재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9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팀원 분들이 워낙 잘 하시는 분들이라, 덕분에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모자란 부분을 더 배울수 있어 좋았습니다.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서승우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8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10</a:t>
                      </a:r>
                      <a:r>
                        <a:rPr lang="ko" sz="1200"/>
                        <a:t>점을 주기에는 분명 발전할 부분이 남아있을 것이고 그부분을 학습하는것을 숙제라고 생각하기에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조수호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7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지식이 부족한 데다 제 할 일에 집중하느라, 체계적으로 기획하거나 팀원들을 잘 이끌지 못했던 점이 아쉬움으로 남습니다.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주슬기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7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장비 문제로 참여를 하다가 막히는 부분이 많아서 팀원분의 도움을 받았다. 더 적극적인 참여를 할 수 있었다면 좋았을텐데, 이런 점이 아쉽다.</a:t>
                      </a:r>
                      <a:endParaRPr sz="1200"/>
                    </a:p>
                  </a:txBody>
                  <a:tcPr marT="91425" marB="91425" marR="91425" marL="91425" anchor="ctr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47" name="Google Shape;6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6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6"/>
          <p:cNvSpPr/>
          <p:nvPr/>
        </p:nvSpPr>
        <p:spPr>
          <a:xfrm>
            <a:off x="1085851" y="417195"/>
            <a:ext cx="7578097" cy="405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</a:t>
            </a: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개인 또는 우리 팀이 잘 한 부분과 아쉬운 점, (3) 느낀점, 성과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51" name="Google Shape;65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6"/>
          <p:cNvSpPr/>
          <p:nvPr/>
        </p:nvSpPr>
        <p:spPr>
          <a:xfrm>
            <a:off x="485775" y="1045845"/>
            <a:ext cx="8143882" cy="217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▶ 개개인 별로 자체적인 평가 의견과 느낀 점을 작성해주세요.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1149850" y="3357625"/>
            <a:ext cx="6674400" cy="1077300"/>
          </a:xfrm>
          <a:prstGeom prst="roundRect">
            <a:avLst>
              <a:gd fmla="val 9596" name="adj"/>
            </a:avLst>
          </a:prstGeom>
          <a:solidFill>
            <a:srgbClr val="FFD0DA"/>
          </a:solidFill>
          <a:ln>
            <a:noFill/>
          </a:ln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-27737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8"/>
              <a:buChar char="●"/>
            </a:pPr>
            <a:r>
              <a:rPr lang="ko" sz="768"/>
              <a:t>긍정적인 요소</a:t>
            </a:r>
            <a:br>
              <a:rPr lang="ko" sz="768"/>
            </a:br>
            <a:r>
              <a:rPr lang="ko" sz="768"/>
              <a:t>맡은 바 역할을 충실히 진행하였으며 같이 작업하는 팀원과 지속적인 커뮤니케이션을 통해서 프로젝트를 출실히 발전시킨다는 점이 체감되었다.</a:t>
            </a:r>
            <a:endParaRPr sz="768"/>
          </a:p>
          <a:p>
            <a:pPr indent="-27737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8"/>
              <a:buChar char="●"/>
            </a:pPr>
            <a:r>
              <a:rPr lang="ko" sz="768"/>
              <a:t>아쉬운 점</a:t>
            </a:r>
            <a:br>
              <a:rPr lang="ko" sz="768"/>
            </a:br>
            <a:r>
              <a:rPr lang="ko" sz="768"/>
              <a:t>메인신수정으로 인해 깃허브가 충돌해 브런치를 초기화 하는 일이 잦았는데, 좀더 사소한 변경사항도 공유해 예방했으면 좋았을 것이라 생각하여 아쉬움이 남는다.</a:t>
            </a:r>
            <a:endParaRPr sz="768"/>
          </a:p>
        </p:txBody>
      </p:sp>
      <p:sp>
        <p:nvSpPr>
          <p:cNvPr id="654" name="Google Shape;654;p46"/>
          <p:cNvSpPr/>
          <p:nvPr/>
        </p:nvSpPr>
        <p:spPr>
          <a:xfrm rot="-5400000">
            <a:off x="554096" y="3499351"/>
            <a:ext cx="799500" cy="800100"/>
          </a:xfrm>
          <a:prstGeom prst="roundRect">
            <a:avLst>
              <a:gd fmla="val 85745" name="adj"/>
            </a:avLst>
          </a:prstGeom>
          <a:solidFill>
            <a:srgbClr val="F6F9FA"/>
          </a:solidFill>
          <a:ln>
            <a:noFill/>
          </a:ln>
          <a:effectLst>
            <a:outerShdw blurRad="305443" rotWithShape="0" algn="bl" dir="16200000" dist="48101">
              <a:srgbClr val="E8344E">
                <a:alpha val="20000"/>
              </a:srgbClr>
            </a:outerShdw>
          </a:effectLst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55" name="Google Shape;65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288" y="3606445"/>
            <a:ext cx="140223" cy="5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6"/>
          <p:cNvSpPr/>
          <p:nvPr/>
        </p:nvSpPr>
        <p:spPr>
          <a:xfrm>
            <a:off x="522650" y="3686132"/>
            <a:ext cx="858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6"/>
              <a:buFont typeface="Arial"/>
              <a:buNone/>
            </a:pPr>
            <a:r>
              <a:rPr lang="ko" sz="1325"/>
              <a:t>서승우</a:t>
            </a:r>
            <a:endParaRPr b="0" i="0" sz="1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6"/>
          <p:cNvSpPr/>
          <p:nvPr/>
        </p:nvSpPr>
        <p:spPr>
          <a:xfrm rot="-5400000">
            <a:off x="3918705" y="-1094775"/>
            <a:ext cx="1136700" cy="6674400"/>
          </a:xfrm>
          <a:prstGeom prst="roundRect">
            <a:avLst>
              <a:gd fmla="val 9596" name="adj"/>
            </a:avLst>
          </a:prstGeom>
          <a:solidFill>
            <a:srgbClr val="FFD0DA"/>
          </a:solidFill>
          <a:ln>
            <a:noFill/>
          </a:ln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6"/>
          <p:cNvSpPr/>
          <p:nvPr/>
        </p:nvSpPr>
        <p:spPr>
          <a:xfrm rot="-5400000">
            <a:off x="522946" y="1842401"/>
            <a:ext cx="799500" cy="800100"/>
          </a:xfrm>
          <a:prstGeom prst="roundRect">
            <a:avLst>
              <a:gd fmla="val 85745" name="adj"/>
            </a:avLst>
          </a:prstGeom>
          <a:solidFill>
            <a:srgbClr val="F6F9FA"/>
          </a:solidFill>
          <a:ln>
            <a:noFill/>
          </a:ln>
          <a:effectLst>
            <a:outerShdw blurRad="305443" rotWithShape="0" algn="bl" dir="16200000" dist="48101">
              <a:srgbClr val="E8344E">
                <a:alpha val="20000"/>
              </a:srgbClr>
            </a:outerShdw>
          </a:effectLst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59" name="Google Shape;659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38" y="1949495"/>
            <a:ext cx="140223" cy="5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6"/>
          <p:cNvSpPr/>
          <p:nvPr/>
        </p:nvSpPr>
        <p:spPr>
          <a:xfrm>
            <a:off x="491500" y="2029182"/>
            <a:ext cx="858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6"/>
              <a:buFont typeface="Arial"/>
              <a:buNone/>
            </a:pPr>
            <a:r>
              <a:rPr lang="ko" sz="1325"/>
              <a:t>조수호</a:t>
            </a:r>
            <a:endParaRPr b="0" i="0" sz="1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46"/>
          <p:cNvSpPr txBox="1"/>
          <p:nvPr/>
        </p:nvSpPr>
        <p:spPr>
          <a:xfrm>
            <a:off x="1422375" y="1764550"/>
            <a:ext cx="640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긍정적인 요소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맡은 역할을 성실히 완수하려고 노력했으며, 팀장으로서 팀원들과의 지속적인 커뮤니케이션을 유지하기 위해 힘썼습니다.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아쉬운 점</a:t>
            </a:r>
            <a:endParaRPr sz="10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프로젝트 중반부터 작성하던 코드에 오류가 발생하면서, 다른 팀원들의 작업을 신경쓰지 못한점이 아쉽습니다.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67" name="Google Shape;6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1085851" y="417195"/>
            <a:ext cx="75780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</a:t>
            </a:r>
            <a:r>
              <a:rPr b="0" i="0" lang="ko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(2) 개인 또는 우리 팀이 잘 한 부분과 아쉬운 점, (3) 느낀점, 성과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71" name="Google Shape;67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7"/>
          <p:cNvSpPr/>
          <p:nvPr/>
        </p:nvSpPr>
        <p:spPr>
          <a:xfrm>
            <a:off x="485775" y="1045845"/>
            <a:ext cx="81438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8344E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▶ 개개인 별로 자체적인 평가 의견과 느낀 점을 작성해주세요.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7"/>
          <p:cNvSpPr/>
          <p:nvPr/>
        </p:nvSpPr>
        <p:spPr>
          <a:xfrm rot="-5400000">
            <a:off x="3930450" y="-1303550"/>
            <a:ext cx="1054200" cy="6615300"/>
          </a:xfrm>
          <a:prstGeom prst="roundRect">
            <a:avLst>
              <a:gd fmla="val 9596" name="adj"/>
            </a:avLst>
          </a:prstGeom>
          <a:solidFill>
            <a:srgbClr val="FFD0DA"/>
          </a:solidFill>
          <a:ln>
            <a:noFill/>
          </a:ln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7"/>
          <p:cNvSpPr/>
          <p:nvPr/>
        </p:nvSpPr>
        <p:spPr>
          <a:xfrm rot="-5400000">
            <a:off x="522958" y="1562826"/>
            <a:ext cx="799500" cy="800100"/>
          </a:xfrm>
          <a:prstGeom prst="roundRect">
            <a:avLst>
              <a:gd fmla="val 85745" name="adj"/>
            </a:avLst>
          </a:prstGeom>
          <a:solidFill>
            <a:srgbClr val="F6F9FA"/>
          </a:solidFill>
          <a:ln>
            <a:noFill/>
          </a:ln>
          <a:effectLst>
            <a:outerShdw blurRad="305443" rotWithShape="0" algn="bl" dir="16200000" dist="48101">
              <a:srgbClr val="E8344E">
                <a:alpha val="20000"/>
              </a:srgbClr>
            </a:outerShdw>
          </a:effectLst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75" name="Google Shape;67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50" y="1669920"/>
            <a:ext cx="140223" cy="5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7"/>
          <p:cNvSpPr/>
          <p:nvPr/>
        </p:nvSpPr>
        <p:spPr>
          <a:xfrm>
            <a:off x="491512" y="1749607"/>
            <a:ext cx="858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6"/>
              <a:buFont typeface="Arial"/>
              <a:buNone/>
            </a:pPr>
            <a:r>
              <a:rPr lang="ko" sz="1325"/>
              <a:t>김나경</a:t>
            </a:r>
            <a:endParaRPr b="0" i="0" sz="1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47"/>
          <p:cNvSpPr/>
          <p:nvPr/>
        </p:nvSpPr>
        <p:spPr>
          <a:xfrm rot="-5400000">
            <a:off x="3905100" y="1131000"/>
            <a:ext cx="1104900" cy="6615300"/>
          </a:xfrm>
          <a:prstGeom prst="roundRect">
            <a:avLst>
              <a:gd fmla="val 9596" name="adj"/>
            </a:avLst>
          </a:prstGeom>
          <a:solidFill>
            <a:srgbClr val="FFD0DA"/>
          </a:solidFill>
          <a:ln>
            <a:noFill/>
          </a:ln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7"/>
          <p:cNvSpPr/>
          <p:nvPr/>
        </p:nvSpPr>
        <p:spPr>
          <a:xfrm rot="-5400000">
            <a:off x="522958" y="4022726"/>
            <a:ext cx="799500" cy="800100"/>
          </a:xfrm>
          <a:prstGeom prst="roundRect">
            <a:avLst>
              <a:gd fmla="val 85745" name="adj"/>
            </a:avLst>
          </a:prstGeom>
          <a:solidFill>
            <a:srgbClr val="F6F9FA"/>
          </a:solidFill>
          <a:ln>
            <a:noFill/>
          </a:ln>
          <a:effectLst>
            <a:outerShdw blurRad="305443" rotWithShape="0" algn="bl" dir="16200000" dist="48101">
              <a:srgbClr val="E8344E">
                <a:alpha val="20000"/>
              </a:srgbClr>
            </a:outerShdw>
          </a:effectLst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79" name="Google Shape;67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50" y="4129820"/>
            <a:ext cx="140223" cy="5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7"/>
          <p:cNvSpPr/>
          <p:nvPr/>
        </p:nvSpPr>
        <p:spPr>
          <a:xfrm>
            <a:off x="491512" y="4209507"/>
            <a:ext cx="858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6"/>
              <a:buFont typeface="Arial"/>
              <a:buNone/>
            </a:pPr>
            <a:r>
              <a:rPr lang="ko" sz="1325"/>
              <a:t>하민재</a:t>
            </a:r>
            <a:endParaRPr b="0" i="0" sz="1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7"/>
          <p:cNvSpPr/>
          <p:nvPr/>
        </p:nvSpPr>
        <p:spPr>
          <a:xfrm rot="-5400000">
            <a:off x="3970400" y="-78900"/>
            <a:ext cx="1041600" cy="6562500"/>
          </a:xfrm>
          <a:prstGeom prst="roundRect">
            <a:avLst>
              <a:gd fmla="val 9596" name="adj"/>
            </a:avLst>
          </a:prstGeom>
          <a:solidFill>
            <a:srgbClr val="FFD0DA"/>
          </a:solidFill>
          <a:ln>
            <a:noFill/>
          </a:ln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 rot="-5400000">
            <a:off x="541608" y="2754776"/>
            <a:ext cx="799500" cy="800100"/>
          </a:xfrm>
          <a:prstGeom prst="roundRect">
            <a:avLst>
              <a:gd fmla="val 85745" name="adj"/>
            </a:avLst>
          </a:prstGeom>
          <a:solidFill>
            <a:srgbClr val="F6F9FA"/>
          </a:solidFill>
          <a:ln>
            <a:noFill/>
          </a:ln>
          <a:effectLst>
            <a:outerShdw blurRad="305443" rotWithShape="0" algn="bl" dir="16200000" dist="48101">
              <a:srgbClr val="E8344E">
                <a:alpha val="20000"/>
              </a:srgbClr>
            </a:outerShdw>
          </a:effectLst>
        </p:spPr>
        <p:txBody>
          <a:bodyPr anchorCtr="0" anchor="ctr" bIns="38975" lIns="38975" spcFirstLastPara="1" rIns="38975" wrap="square" tIns="389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8"/>
              <a:buFont typeface="Arial"/>
              <a:buNone/>
            </a:pPr>
            <a:r>
              <a:t/>
            </a:r>
            <a:endParaRPr b="0" i="0" sz="56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683" name="Google Shape;68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00" y="2861870"/>
            <a:ext cx="140223" cy="5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/>
          <p:nvPr/>
        </p:nvSpPr>
        <p:spPr>
          <a:xfrm>
            <a:off x="510162" y="2941557"/>
            <a:ext cx="8586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6"/>
              <a:buFont typeface="Arial"/>
              <a:buNone/>
            </a:pPr>
            <a:r>
              <a:rPr lang="ko" sz="1325"/>
              <a:t>주슬기</a:t>
            </a:r>
            <a:endParaRPr b="0" i="0" sz="13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7"/>
          <p:cNvSpPr txBox="1"/>
          <p:nvPr/>
        </p:nvSpPr>
        <p:spPr>
          <a:xfrm>
            <a:off x="1251538" y="4052400"/>
            <a:ext cx="640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긍정적인 요소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제가 몰랐던 부분을 잘 배울 수 있었다고 생각합니다.</a:t>
            </a:r>
            <a:r>
              <a:rPr lang="ko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아쉬운 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             </a:t>
            </a:r>
            <a:r>
              <a:rPr lang="ko" sz="1000">
                <a:solidFill>
                  <a:schemeClr val="dk1"/>
                </a:solidFill>
              </a:rPr>
              <a:t>아무래도 실력이 조금 모자란 부분이 있다보니, 더 적극적으로 참여하지 못한 점이 조금 아쉽습니다.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7"/>
          <p:cNvSpPr txBox="1"/>
          <p:nvPr/>
        </p:nvSpPr>
        <p:spPr>
          <a:xfrm>
            <a:off x="1327725" y="2670050"/>
            <a:ext cx="640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긍정적인 요소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소통이 정말 잘 되었습니다. 제가 이제까지 있었던 조 중에서 가장 원활한 소통이 되어서 그 부분이 정말 좋았습니다! 각자 할 수 있는 부분을 맡고 서로 도우면서 만족할만한 결과물이 잘 나왔습니다.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아쉬운 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시작할 때 조금 더 구체적인 계획이나 분업을 해서 시작했으면 더 좋았을 것 같다는 생각이 듭니다!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7"/>
          <p:cNvSpPr txBox="1"/>
          <p:nvPr/>
        </p:nvSpPr>
        <p:spPr>
          <a:xfrm>
            <a:off x="1256550" y="1470413"/>
            <a:ext cx="640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긍정적인 요소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다들 진행사항이 어디까지인지 팀원분들께서 항상 적극적으로 소통해주셔서 좋았고, 팀프로젝트 동안 너무 즐거웠습니다!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ko" sz="1000">
                <a:solidFill>
                  <a:schemeClr val="dk1"/>
                </a:solidFill>
              </a:rPr>
              <a:t>아쉬운 점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가끔 서로가 작업하던 스크립트를 동시에 작성하여 한명의 파일이 날아가는 상황이 있었는데, 이런 부분은 미리 조율했으면 더 좋았을것 같습니다!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93" name="Google Shape;6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8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8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8"/>
          <p:cNvSpPr/>
          <p:nvPr/>
        </p:nvSpPr>
        <p:spPr>
          <a:xfrm>
            <a:off x="1085851" y="411480"/>
            <a:ext cx="7589527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자체 평가 의견 - (4) 프로젝트 개선점 / 보완할 점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97" name="Google Shape;69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8" name="Google Shape;698;p48"/>
          <p:cNvPicPr preferRelativeResize="0"/>
          <p:nvPr/>
        </p:nvPicPr>
        <p:blipFill rotWithShape="1">
          <a:blip r:embed="rId5">
            <a:alphaModFix/>
          </a:blip>
          <a:srcRect b="-3670" l="0" r="0" t="3669"/>
          <a:stretch/>
        </p:blipFill>
        <p:spPr>
          <a:xfrm>
            <a:off x="570365" y="1697365"/>
            <a:ext cx="8105009" cy="220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8"/>
          <p:cNvSpPr/>
          <p:nvPr/>
        </p:nvSpPr>
        <p:spPr>
          <a:xfrm>
            <a:off x="485775" y="1017270"/>
            <a:ext cx="8143882" cy="445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 개선점 및 보완할 점을 구체적으로 작성해주세요!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최종프로젝트라면, 반영하지 못한 유저테스트 피드백 등을 정리해보아도 좋습니다.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8"/>
          <p:cNvSpPr txBox="1"/>
          <p:nvPr/>
        </p:nvSpPr>
        <p:spPr>
          <a:xfrm>
            <a:off x="808225" y="2171550"/>
            <a:ext cx="173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출현 장애물 종류 추가</a:t>
            </a:r>
            <a:endParaRPr/>
          </a:p>
        </p:txBody>
      </p:sp>
      <p:sp>
        <p:nvSpPr>
          <p:cNvPr id="701" name="Google Shape;701;p48"/>
          <p:cNvSpPr txBox="1"/>
          <p:nvPr/>
        </p:nvSpPr>
        <p:spPr>
          <a:xfrm>
            <a:off x="1508025" y="2664000"/>
            <a:ext cx="126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최고 점수 기록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07" name="Google Shape;7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9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9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49"/>
          <p:cNvSpPr/>
          <p:nvPr/>
        </p:nvSpPr>
        <p:spPr>
          <a:xfrm>
            <a:off x="1085851" y="4114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Check!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11" name="Google Shape;71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9"/>
          <p:cNvSpPr/>
          <p:nvPr/>
        </p:nvSpPr>
        <p:spPr>
          <a:xfrm>
            <a:off x="931546" y="1169670"/>
            <a:ext cx="342138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이렇게 작성해주세요.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49"/>
          <p:cNvSpPr/>
          <p:nvPr/>
        </p:nvSpPr>
        <p:spPr>
          <a:xfrm>
            <a:off x="908686" y="2855595"/>
            <a:ext cx="3364233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이건 꼭 신경써주세요.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9"/>
          <p:cNvSpPr/>
          <p:nvPr/>
        </p:nvSpPr>
        <p:spPr>
          <a:xfrm>
            <a:off x="897256" y="3194685"/>
            <a:ext cx="7747642" cy="125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제공해드린 작성 가이드라인 목차 및 내용을 임의로 삭제하시면 안됩니다.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행정적으로 증빙을 위해 직업능력심사평가원으로 제출될 예정이니, 모든 항목을 꼭 작성해주세요!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개인프로젝트를 진행하는 경우에도 위의 모든 항목을 개별 작성 후 제출해주셔야 합니다.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9"/>
          <p:cNvSpPr/>
          <p:nvPr/>
        </p:nvSpPr>
        <p:spPr>
          <a:xfrm>
            <a:off x="931546" y="1543050"/>
            <a:ext cx="7713352" cy="64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위에 안내드린 모든 내용이 결과보고서PPT에 작성되어야 합니다.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최대한 자세히 작성해주세요. 추후 포트폴리오 및 이력서를 작성할 때 큰 도움이 됩니다.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16" name="Google Shape;71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065" y="1131570"/>
            <a:ext cx="342866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7" name="Google Shape;71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065" y="2851785"/>
            <a:ext cx="342866" cy="34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085851" y="4114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팀 구성 및 역할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" name="Google Shape;13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1691640"/>
            <a:ext cx="8108774" cy="1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" name="Google Shape;1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2108835"/>
            <a:ext cx="8108774" cy="1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" name="Google Shape;13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2503170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5" name="Google Shape;13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2908935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" name="Google Shape;13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3314700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" name="Google Shape;13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3720465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" name="Google Shape;13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4091940"/>
            <a:ext cx="8108774" cy="1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/>
          <p:nvPr/>
        </p:nvSpPr>
        <p:spPr>
          <a:xfrm>
            <a:off x="485775" y="994410"/>
            <a:ext cx="8143882" cy="5372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해당 프로젝트를 진행하면서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팀원 별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로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주도적으로 참여한 부분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을 작성해주세요!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 진행 중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튜터님의 지원 내역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도 작성해주시면 됩니다.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0" name="Google Shape;14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1662" y="1708785"/>
            <a:ext cx="571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" name="Google Shape;14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3243" y="1708785"/>
            <a:ext cx="571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468630" y="1685925"/>
            <a:ext cx="1405891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이름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468630" y="2103120"/>
            <a:ext cx="140589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조수호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211833" y="2114550"/>
            <a:ext cx="5320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캐릭터 기본 동작 구현(점프, 슬라이드), 애니메이션 전환 및 충돌 처리 시스템 추가, 캐릭터 히트박스 조정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3211833" y="2497455"/>
            <a:ext cx="5320670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장애물 및 아이템 배치 시스템 구현, 추상클래스, 인터페이스 설계 및 총체적인 스크립트 연결 관리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211833" y="2908935"/>
            <a:ext cx="5320670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배경 및 지형제작, UI(설정, 게임오버, 플레이어 체력), 오디오시스템 구축, hp증감과 피격시 무적 로직 구현, 업적시스템 추가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3194688" y="3308985"/>
            <a:ext cx="5320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회복 아이템, 속도 증가 아이템, 점수 아이템  프리펩,스크립트 제작, StartUI 스크립트 제작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3211833" y="3709035"/>
            <a:ext cx="53208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StartUI와</a:t>
            </a:r>
            <a:r>
              <a:rPr lang="ko" sz="1100"/>
              <a:t> GameOver Panel UI등 Assets을 제외한 나머지 Resources 제작, StartScene 제작, ScoreUI제작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828802" y="2108835"/>
            <a:ext cx="125730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팀장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1828802" y="2497455"/>
            <a:ext cx="125730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828802" y="2891790"/>
            <a:ext cx="1257301" cy="44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828802" y="3303270"/>
            <a:ext cx="125730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팀원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828802" y="3697605"/>
            <a:ext cx="125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팀원</a:t>
            </a:r>
            <a:endParaRPr sz="1100"/>
          </a:p>
        </p:txBody>
      </p:sp>
      <p:sp>
        <p:nvSpPr>
          <p:cNvPr id="154" name="Google Shape;154;p18"/>
          <p:cNvSpPr/>
          <p:nvPr/>
        </p:nvSpPr>
        <p:spPr>
          <a:xfrm>
            <a:off x="468630" y="2486025"/>
            <a:ext cx="1405891" cy="451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김나경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468630" y="2891790"/>
            <a:ext cx="1405891" cy="451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서승우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468630" y="3297555"/>
            <a:ext cx="1405891" cy="451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하민재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468630" y="3703320"/>
            <a:ext cx="1405891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주슬기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3040383" y="1685925"/>
            <a:ext cx="5583560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담당 업무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828802" y="1685925"/>
            <a:ext cx="1257301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역할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085851" y="4114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절차 및 방법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9" name="Google Shape;1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9"/>
          <p:cNvSpPr/>
          <p:nvPr/>
        </p:nvSpPr>
        <p:spPr>
          <a:xfrm>
            <a:off x="485775" y="1017270"/>
            <a:ext cx="8143882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프로젝트의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(1)사전 기획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(2)프로젝트 수행 및 완료 과정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으로 나누어서 작성해주세요.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 수행 절차를 도식화하여 제시하거나, 더 효과적으로 전달하는 방법 등이 있다면 수정해도 좋습니다.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기획 단계에서 도출된 주제와 아이디어를 기반으로 </a:t>
            </a:r>
            <a:r>
              <a:rPr b="0" i="0" lang="ko" sz="1100" u="none" cap="none" strike="noStrike">
                <a:solidFill>
                  <a:srgbClr val="E8344E"/>
                </a:solidFill>
                <a:latin typeface="Arial"/>
                <a:ea typeface="Arial"/>
                <a:cs typeface="Arial"/>
                <a:sym typeface="Arial"/>
              </a:rPr>
              <a:t>실제 프로젝트를 수행한 세부적인 기간과 활동 내용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을 작성해야 합니다.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71" name="Google Shape;17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1800225"/>
            <a:ext cx="8108774" cy="1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" name="Google Shape;17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2217420"/>
            <a:ext cx="8108774" cy="1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" name="Google Shape;17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2566035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" name="Google Shape;17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2891790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" name="Google Shape;1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3211830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" name="Google Shape;17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3526155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" name="Google Shape;17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1" y="3874770"/>
            <a:ext cx="8108774" cy="57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" name="Google Shape;17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491" y="4200525"/>
            <a:ext cx="8108774" cy="17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" name="Google Shape;179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1662" y="1817370"/>
            <a:ext cx="571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" name="Google Shape;18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2321" y="1817370"/>
            <a:ext cx="571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" name="Google Shape;18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63243" y="1817370"/>
            <a:ext cx="571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468630" y="1794510"/>
            <a:ext cx="1405891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구분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3040383" y="1794510"/>
            <a:ext cx="4074798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활동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1828802" y="1794510"/>
            <a:ext cx="1257301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069461" y="1788795"/>
            <a:ext cx="1554482" cy="462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비고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468630" y="225171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사전 기획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828802" y="2251710"/>
            <a:ext cx="125730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7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" sz="1100"/>
              <a:t>29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100"/>
              <a:t>화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ko" sz="1100"/>
              <a:t>7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" sz="1100"/>
              <a:t>29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100"/>
              <a:t>화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7069461" y="2251710"/>
            <a:ext cx="1554482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아이디어 선정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7069461" y="2583180"/>
            <a:ext cx="1554482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기능 구현 및 개발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7069461" y="2903220"/>
            <a:ext cx="1554482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게임 테스트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7069461" y="3549015"/>
            <a:ext cx="1554482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최적화, 오류수정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3154683" y="2251710"/>
            <a:ext cx="3903349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</a:t>
            </a:r>
            <a:r>
              <a:rPr lang="ko" sz="1100"/>
              <a:t>게임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선정, 기획안 작성(Miro </a:t>
            </a:r>
            <a:r>
              <a:rPr lang="ko" sz="1100"/>
              <a:t>사용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3148968" y="2583180"/>
            <a:ext cx="3903349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기획 내용을 바탕으로 각자 담당한 부분 개발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3148968" y="2903220"/>
            <a:ext cx="3903349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버그 및 정상적인 작동을 확인하기 위한 테스트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3154683" y="3223260"/>
            <a:ext cx="39033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docs를 이용 PPT공동 제작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3154683" y="3554730"/>
            <a:ext cx="3903349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세부사항 조정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1828802" y="2583180"/>
            <a:ext cx="125730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7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" sz="1100"/>
              <a:t>30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100"/>
              <a:t>수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)~</a:t>
            </a:r>
            <a:r>
              <a:rPr lang="ko" sz="1100"/>
              <a:t>8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" sz="1100"/>
              <a:t>1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(금)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1828802" y="2903220"/>
            <a:ext cx="125730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8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" sz="1100"/>
              <a:t>1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" sz="1100"/>
              <a:t>금</a:t>
            </a: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1828802" y="3223260"/>
            <a:ext cx="125730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8/1(금)~8/4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1828802" y="3554730"/>
            <a:ext cx="125730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8/1~8/4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1832611" y="3901440"/>
            <a:ext cx="1249681" cy="295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5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ko" sz="900"/>
              <a:t>7/29~8/4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468630" y="258318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게임 개발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468630" y="290322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테스트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468630" y="322326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발표 자료 준비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468630" y="355473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세부 조정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468630" y="3897630"/>
            <a:ext cx="1405891" cy="302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총 개발 기간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7205075" y="3209150"/>
            <a:ext cx="140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발표 자료 준비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13" name="Google Shape;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1085851" y="411480"/>
            <a:ext cx="3366138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17" name="Google Shape;21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485775" y="1017270"/>
            <a:ext cx="8143882" cy="217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프로젝트 결과물이 도출된 과정을 세부적으로 작성해 주세요.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474346" y="1514475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20" name="Google Shape;2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8169" y="15731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0"/>
          <p:cNvSpPr/>
          <p:nvPr/>
        </p:nvSpPr>
        <p:spPr>
          <a:xfrm>
            <a:off x="857251" y="1472565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474346" y="209169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23" name="Google Shape;22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002" y="2150439"/>
            <a:ext cx="105613" cy="1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857251" y="2049780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과정이 잘 드러날 수 있도록 가공과정부터 활용까지 전체적인 프로세스를 단계별로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857251" y="2388870"/>
            <a:ext cx="7223767" cy="21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구현 내용, 컨셉, 훈련 내용과의 연관성 등을 포함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485775" y="280035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27" name="Google Shape;22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2883" y="2859099"/>
            <a:ext cx="102982" cy="13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/>
          <p:nvPr/>
        </p:nvSpPr>
        <p:spPr>
          <a:xfrm>
            <a:off x="868681" y="2758440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과정에서의 피드백 내용과 그것을 적용(보완 등)한 내용이 포함되도록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868681" y="3097530"/>
            <a:ext cx="3429003" cy="211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트러블 슈팅, 유저테스트, 개발환경 등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474346" y="3509010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31" name="Google Shape;231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4126" y="3567597"/>
            <a:ext cx="116010" cy="13762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857251" y="3467100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결과물을 잘 드러낼 수 있는 자료를 첨부하여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857251" y="3806190"/>
            <a:ext cx="7732402" cy="628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결과물 사진, 시연 영상, 구동 화면 등 프로젝트의 우수성이 드러날 수 있는 자료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39" name="Google Shape;2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1"/>
          <p:cNvSpPr/>
          <p:nvPr/>
        </p:nvSpPr>
        <p:spPr>
          <a:xfrm>
            <a:off x="491491" y="457200"/>
            <a:ext cx="468630" cy="325755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445770" y="457200"/>
            <a:ext cx="56007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1085851" y="411480"/>
            <a:ext cx="7589527" cy="4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43" name="Google Shape;24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4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/>
          <p:nvPr/>
        </p:nvSpPr>
        <p:spPr>
          <a:xfrm>
            <a:off x="485775" y="1057275"/>
            <a:ext cx="262890" cy="26289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45" name="Google Shape;24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/>
          <p:nvPr/>
        </p:nvSpPr>
        <p:spPr>
          <a:xfrm>
            <a:off x="868681" y="1015365"/>
            <a:ext cx="7787647" cy="335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868681" y="1354455"/>
            <a:ext cx="7778122" cy="217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아래는 작성 예시입니다. 프로젝트 / 스택에 맞게 구성을 변경하셔도 좋습니다.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8" name="Google Shape;248;p21"/>
          <p:cNvGraphicFramePr/>
          <p:nvPr/>
        </p:nvGraphicFramePr>
        <p:xfrm>
          <a:off x="1005850" y="153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342425"/>
                <a:gridCol w="4523800"/>
              </a:tblGrid>
              <a:tr h="37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캐릭터 자동 이동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맵이동을 통한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플레이어 이동 효과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카메라 세팅의 편리함, 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캐릭터 설정의 편리함</a:t>
                      </a:r>
                      <a:endParaRPr/>
                    </a:p>
                  </a:txBody>
                  <a:tcPr marT="91425" marB="91425" marR="91425" marL="91425" anchor="ctr"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77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장애물 과 아이템 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배치 정보 저장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 List&lt;int&gt; 사용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정보의 저장이 간편하고, 하나의 리스트의 정보를 불러와 장애물 및 젤리길 일괄 배치 가능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장애물 배치 방법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Coroutine </a:t>
                      </a:r>
                      <a:r>
                        <a:rPr lang="ko" sz="1100"/>
                        <a:t>사용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코루틴을 통해 특정 시간마다 장애물이 스폰지점에서 생성되어 플레이어에 다가가게 합니다.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7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장애물 재사용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Queue </a:t>
                      </a:r>
                      <a:r>
                        <a:rPr lang="ko" sz="1100"/>
                        <a:t>를 이용한 오브젝트 풀링 사용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장애물 생성 파괴에 필요한 성능 부담을 없애기 위하여 Queue를 만들어서 장애물 풀을 만들어 거기에서 오브젝트를 재사용 했습니다.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  <a:tr h="880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83333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장애물 이동 로직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BaseMover 추상클래스의 상속</a:t>
                      </a:r>
                      <a:endParaRPr sz="11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장애물뿐만 아니라 배경도 일정 속도로 이동해야 자연스럽기 때문에, 전부 BaseMover 추상 클래스의 상속을 통해 기본적인 이동 관련 로직을 전달하고, 이를 virtual 메서드로 만들어 필요시 자식 클래스에서 재정의 할 수 있게 하였습니다.</a:t>
                      </a:r>
                      <a:endParaRPr sz="11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54" name="Google Shape;2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58" name="Google Shape;2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2"/>
          <p:cNvSpPr/>
          <p:nvPr/>
        </p:nvSpPr>
        <p:spPr>
          <a:xfrm>
            <a:off x="485775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/>
          <p:nvPr/>
        </p:nvSpPr>
        <p:spPr>
          <a:xfrm>
            <a:off x="86868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868681" y="1354455"/>
            <a:ext cx="7778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" sz="1100">
                <a:solidFill>
                  <a:srgbClr val="262626"/>
                </a:solidFill>
              </a:rPr>
              <a:t>필수 기능 의사결정 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3" name="Google Shape;263;p22"/>
          <p:cNvGraphicFramePr/>
          <p:nvPr/>
        </p:nvGraphicFramePr>
        <p:xfrm>
          <a:off x="868675" y="16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448250"/>
                <a:gridCol w="4417975"/>
              </a:tblGrid>
              <a:tr h="36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UI 매</a:t>
                      </a: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니저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싱글톤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currentState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각 UI의 상태를 감지하고 UI를 일관 관리, 여러 UI를 관리해야 하기에 싱글톤화 하였습니다.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점수UI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UI 스프라이트 추가 후 이미지 삽입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유니티 내부 기능만으로는 조금 부족하다고 느껴서 외부에서 이미지를 제작한 이후 가져와서 구현했습니다.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HP바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healthBar.value</a:t>
                      </a:r>
                      <a:br>
                        <a:rPr lang="ko" sz="1100"/>
                      </a:br>
                      <a:r>
                        <a:rPr lang="ko" sz="1100"/>
                        <a:t>Slider</a:t>
                      </a:r>
                      <a:r>
                        <a:rPr lang="ko" sz="1100"/>
                        <a:t> </a:t>
                      </a:r>
                      <a:r>
                        <a:rPr lang="ko" sz="1100"/>
                        <a:t>UI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값의 변경에 따라 바가 자동조정되기 때문에</a:t>
                      </a:r>
                      <a:br>
                        <a:rPr lang="ko" sz="1100"/>
                      </a:br>
                      <a:r>
                        <a:rPr lang="ko" sz="1100"/>
                        <a:t> value를 이용해 실시간 HP변화처리를 구현하였습니다.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설정 UI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Input.GetKeyDown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키입력 감지로 UI 상태 전환조건을 부여하고 UI상태에 따른 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전환 수행능력을 부여했다. 이를 통해 사용자가 누를 </a:t>
                      </a:r>
                      <a:br>
                        <a:rPr lang="ko" sz="1100">
                          <a:solidFill>
                            <a:schemeClr val="dk1"/>
                          </a:solidFill>
                        </a:rPr>
                      </a:br>
                      <a:r>
                        <a:rPr lang="ko" sz="1100">
                          <a:solidFill>
                            <a:schemeClr val="dk1"/>
                          </a:solidFill>
                        </a:rPr>
                        <a:t>때마다 기대한 동작이 일관되게 수행되도록 보장하기 위함입니다.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게임 오버UI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수치 감지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리소스 매니저의 ChangeHealth()과 연결해 CurrentHealthrk 0이 될경우</a:t>
                      </a:r>
                      <a:br>
                        <a:rPr lang="ko" sz="1100"/>
                      </a:br>
                      <a:r>
                        <a:rPr lang="ko" sz="1100"/>
                        <a:t>출력하도록 설계, 게임이 종료됨을 HP상태에 따라 즉각적으로 알 수 있도록 하였으며 리스타트 버튼을 추가해 재시작 기능을 부여했습니다.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292" y="4389120"/>
            <a:ext cx="891451" cy="4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/>
          <p:nvPr/>
        </p:nvSpPr>
        <p:spPr>
          <a:xfrm>
            <a:off x="491491" y="457200"/>
            <a:ext cx="468600" cy="325800"/>
          </a:xfrm>
          <a:prstGeom prst="rect">
            <a:avLst/>
          </a:prstGeom>
          <a:solidFill>
            <a:srgbClr val="E8344E"/>
          </a:solidFill>
          <a:ln>
            <a:noFill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45770" y="457200"/>
            <a:ext cx="560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1085851" y="411480"/>
            <a:ext cx="758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ko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수행 경과 - (1) 기술적 의사결정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73" name="Google Shape;2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6" y="885825"/>
            <a:ext cx="8108773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3"/>
          <p:cNvSpPr/>
          <p:nvPr/>
        </p:nvSpPr>
        <p:spPr>
          <a:xfrm>
            <a:off x="485775" y="1057275"/>
            <a:ext cx="262800" cy="262800"/>
          </a:xfrm>
          <a:prstGeom prst="ellipse">
            <a:avLst/>
          </a:prstGeom>
          <a:solidFill>
            <a:srgbClr val="FFF6F8"/>
          </a:solidFill>
          <a:ln cap="flat" cmpd="sng" w="25400">
            <a:solidFill>
              <a:srgbClr val="E834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1150" lIns="41150" spcFirstLastPara="1" rIns="41150" wrap="square" tIns="41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275" name="Google Shape;27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9599" y="1115935"/>
            <a:ext cx="82572" cy="13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3"/>
          <p:cNvSpPr/>
          <p:nvPr/>
        </p:nvSpPr>
        <p:spPr>
          <a:xfrm>
            <a:off x="868681" y="1015365"/>
            <a:ext cx="77877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결과를 서술하는 과정에서는 활용된 기술 및 구현 방법, 핵심 기능, 구현 결과 들을 상세히 작성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868681" y="1354455"/>
            <a:ext cx="77781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Arial"/>
              <a:buNone/>
            </a:pP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▶ </a:t>
            </a:r>
            <a:r>
              <a:rPr lang="ko" sz="1100">
                <a:solidFill>
                  <a:srgbClr val="262626"/>
                </a:solidFill>
              </a:rPr>
              <a:t>필수 기능 의사결정 </a:t>
            </a:r>
            <a:r>
              <a:rPr b="0" i="0" lang="ko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8" name="Google Shape;278;p23"/>
          <p:cNvGraphicFramePr/>
          <p:nvPr/>
        </p:nvGraphicFramePr>
        <p:xfrm>
          <a:off x="868675" y="162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{CCD32DAE-B48F-4901-9685-A2EFB15AD7A9}</a:tableStyleId>
              </a:tblPr>
              <a:tblGrid>
                <a:gridCol w="1372775"/>
                <a:gridCol w="1342425"/>
                <a:gridCol w="4523800"/>
              </a:tblGrid>
              <a:tr h="366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요구사항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선택지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핵심 기술을 선택한 이유 및 근거</a:t>
                      </a:r>
                      <a:endParaRPr/>
                    </a:p>
                  </a:txBody>
                  <a:tcPr marT="91425" marB="91425" marR="91425" marL="91425" anchor="ctr">
                    <a:lnB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 hp감소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Mathf.Clamp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간결하게 최대치와 최소치를 제한할 수 있어 오류 방지 목적으로 사용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재시작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버튼UI</a:t>
                      </a:r>
                      <a:endParaRPr sz="11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씬 매니저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플레이중 쌓인 정보를 일괄적으로 초기화 할 수 있는 가장 간편한 방법이기에 선택했으며,버튼 UI를 통해 플레이어가 능동적으로 재시작할 수 있도록 설정했습니다.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캐릭터 애니메이션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애니메이터, 파라미터 전환(trigger,bool)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캐릭터 애니메이터 상태에 따라 자연스럽게 애니메이션이 전환되도록 하기 위해 애니메이터와 파라미터 전환 기능 사용. 각 상태별로 애니메이션을 지정하고, 조건부 전환을 통해 부드러운 움직임을 구현했습니다.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